
<file path=[Content_Types].xml><?xml version="1.0" encoding="utf-8"?>
<Types xmlns="http://schemas.openxmlformats.org/package/2006/content-types">
  <Default Extension="glb" ContentType="model/gltf.binary"/>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5"/>
  </p:notesMasterIdLst>
  <p:sldIdLst>
    <p:sldId id="256" r:id="rId2"/>
    <p:sldId id="257" r:id="rId3"/>
    <p:sldId id="293" r:id="rId4"/>
    <p:sldId id="258" r:id="rId5"/>
    <p:sldId id="294" r:id="rId6"/>
    <p:sldId id="296" r:id="rId7"/>
    <p:sldId id="297" r:id="rId8"/>
    <p:sldId id="298" r:id="rId9"/>
    <p:sldId id="299" r:id="rId10"/>
    <p:sldId id="300" r:id="rId11"/>
    <p:sldId id="301" r:id="rId12"/>
    <p:sldId id="302" r:id="rId13"/>
    <p:sldId id="303" r:id="rId14"/>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11460" userDrawn="1">
          <p15:clr>
            <a:srgbClr val="A4A3A4"/>
          </p15:clr>
        </p15:guide>
        <p15:guide id="4" orient="horz" pos="4952" userDrawn="1">
          <p15:clr>
            <a:srgbClr val="A4A3A4"/>
          </p15:clr>
        </p15:guide>
        <p15:guide id="5" pos="660" userDrawn="1">
          <p15:clr>
            <a:srgbClr val="A4A3A4"/>
          </p15:clr>
        </p15:guide>
        <p15:guide id="6" pos="59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82" autoAdjust="0"/>
  </p:normalViewPr>
  <p:slideViewPr>
    <p:cSldViewPr>
      <p:cViewPr varScale="1">
        <p:scale>
          <a:sx n="66" d="100"/>
          <a:sy n="66" d="100"/>
        </p:scale>
        <p:origin x="858" y="288"/>
      </p:cViewPr>
      <p:guideLst>
        <p:guide orient="horz" pos="344"/>
        <p:guide pos="11460"/>
        <p:guide orient="horz" pos="4952"/>
        <p:guide pos="660"/>
        <p:guide pos="598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07.10.2025</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10/7/2025</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User:Osvaldocangaspadilla" TargetMode="Externa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commons.wikimedia.org/wiki/Template:PD-US" TargetMode="External"/><Relationship Id="rId4" Type="http://schemas.openxmlformats.org/officeDocument/2006/relationships/hyperlink" Target="https://commons.wikimedia.org/wiki/File:Snider-Pellegrini_Wegener_fossil_map.sv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online.lifeliqe.com/app/scene/v_esmi_zeme" TargetMode="External"/><Relationship Id="rId2" Type="http://schemas.openxmlformats.org/officeDocument/2006/relationships/hyperlink" Target="https://online.lifeliqe.com/app/scene/v_esmi_zeme?p=part_celek"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hyperlink" Target="http://pubs.usgs.gov/publications/text/slabs.html" TargetMode="External"/><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commons.wikimedia.org/wiki/Template:PD-US" TargetMode="External"/><Relationship Id="rId5" Type="http://schemas.openxmlformats.org/officeDocument/2006/relationships/hyperlink" Target="https://commons.wikimedia.org/wiki/File:Plates_tect2_en.svg" TargetMode="External"/><Relationship Id="rId4" Type="http://schemas.openxmlformats.org/officeDocument/2006/relationships/hyperlink" Target="https://commons.wikimedia.org/wiki/User:Scott_Nas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Map_plate_tectonics_world.gif" TargetMode="External"/><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commons.wikimedia.org/wiki/Template:PD-U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17/06/relationships/model3d" Target="../media/model3d3.glb"/><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0" y="3975100"/>
            <a:ext cx="19010313" cy="6945503"/>
          </a:xfrm>
          <a:prstGeom prst="rect">
            <a:avLst/>
          </a:prstGeom>
          <a:blipFill>
            <a:blip r:embed="rId3" cstate="print"/>
            <a:stretch>
              <a:fillRect/>
            </a:stretch>
          </a:blipFill>
        </p:spPr>
        <p:txBody>
          <a:bodyPr wrap="square" lIns="0" tIns="0" rIns="0" bIns="0" rtlCol="0"/>
          <a:lstStyle/>
          <a:p>
            <a:endParaRPr dirty="0"/>
          </a:p>
        </p:txBody>
      </p:sp>
      <p:grpSp>
        <p:nvGrpSpPr>
          <p:cNvPr id="24" name="Group 23">
            <a:extLst>
              <a:ext uri="{FF2B5EF4-FFF2-40B4-BE49-F238E27FC236}">
                <a16:creationId xmlns:a16="http://schemas.microsoft.com/office/drawing/2014/main" id="{20F95502-65C6-482A-9B40-DDCB8DAA9D75}"/>
              </a:ext>
            </a:extLst>
          </p:cNvPr>
          <p:cNvGrpSpPr/>
          <p:nvPr/>
        </p:nvGrpSpPr>
        <p:grpSpPr>
          <a:xfrm>
            <a:off x="0" y="0"/>
            <a:ext cx="19010313" cy="1112119"/>
            <a:chOff x="-324644" y="2222500"/>
            <a:chExt cx="22261685" cy="1302327"/>
          </a:xfrm>
        </p:grpSpPr>
        <p:sp>
          <p:nvSpPr>
            <p:cNvPr id="2" name="object 2"/>
            <p:cNvSpPr/>
            <p:nvPr/>
          </p:nvSpPr>
          <p:spPr>
            <a:xfrm>
              <a:off x="-324644"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3"/>
            <p:cNvSpPr/>
            <p:nvPr/>
          </p:nvSpPr>
          <p:spPr>
            <a:xfrm>
              <a:off x="16363156" y="2222500"/>
              <a:ext cx="5573885" cy="1302327"/>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endParaRPr dirty="0"/>
            </a:p>
          </p:txBody>
        </p:sp>
        <p:sp>
          <p:nvSpPr>
            <p:cNvPr id="22" name="object 2">
              <a:extLst>
                <a:ext uri="{FF2B5EF4-FFF2-40B4-BE49-F238E27FC236}">
                  <a16:creationId xmlns:a16="http://schemas.microsoft.com/office/drawing/2014/main" id="{3708B453-DDCE-42C1-9AB9-A8D5DDCA46AD}"/>
                </a:ext>
              </a:extLst>
            </p:cNvPr>
            <p:cNvSpPr/>
            <p:nvPr/>
          </p:nvSpPr>
          <p:spPr>
            <a:xfrm>
              <a:off x="52379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p:spPr>
          <p:txBody>
            <a:bodyPr wrap="square" lIns="0" tIns="0" rIns="0" bIns="0" rtlCol="0"/>
            <a:lstStyle/>
            <a:p>
              <a:endParaRPr dirty="0"/>
            </a:p>
          </p:txBody>
        </p:sp>
        <p:sp>
          <p:nvSpPr>
            <p:cNvPr id="23" name="object 2">
              <a:extLst>
                <a:ext uri="{FF2B5EF4-FFF2-40B4-BE49-F238E27FC236}">
                  <a16:creationId xmlns:a16="http://schemas.microsoft.com/office/drawing/2014/main" id="{7D360C87-DA57-4F00-96B5-35199AD11657}"/>
                </a:ext>
              </a:extLst>
            </p:cNvPr>
            <p:cNvSpPr/>
            <p:nvPr/>
          </p:nvSpPr>
          <p:spPr>
            <a:xfrm>
              <a:off x="108005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p:spPr>
          <p:txBody>
            <a:bodyPr wrap="square" lIns="0" tIns="0" rIns="0" bIns="0" rtlCol="0"/>
            <a:lstStyle/>
            <a:p>
              <a:endParaRPr dirty="0"/>
            </a:p>
          </p:txBody>
        </p:sp>
      </p:grpSp>
      <p:sp>
        <p:nvSpPr>
          <p:cNvPr id="4" name="object 4"/>
          <p:cNvSpPr txBox="1"/>
          <p:nvPr/>
        </p:nvSpPr>
        <p:spPr>
          <a:xfrm>
            <a:off x="818356" y="317499"/>
            <a:ext cx="3835570" cy="505267"/>
          </a:xfrm>
          <a:prstGeom prst="rect">
            <a:avLst/>
          </a:prstGeom>
        </p:spPr>
        <p:txBody>
          <a:bodyPr vert="horz" wrap="square" lIns="0" tIns="12700" rIns="0" bIns="0" rtlCol="0">
            <a:spAutoFit/>
          </a:bodyPr>
          <a:lstStyle/>
          <a:p>
            <a:pPr marL="12700">
              <a:spcBef>
                <a:spcPts val="100"/>
              </a:spcBef>
            </a:pPr>
            <a:r>
              <a:rPr lang="en-US" sz="3200" spc="-10" dirty="0">
                <a:solidFill>
                  <a:srgbClr val="FFFFFF"/>
                </a:solidFill>
                <a:cs typeface="Source Sans Pro Light"/>
              </a:rPr>
              <a:t>Capstone Project</a:t>
            </a:r>
            <a:endParaRPr sz="3200" dirty="0">
              <a:cs typeface="Source Sans Pro Light"/>
            </a:endParaRPr>
          </a:p>
        </p:txBody>
      </p:sp>
      <p:sp>
        <p:nvSpPr>
          <p:cNvPr id="5" name="object 5"/>
          <p:cNvSpPr txBox="1"/>
          <p:nvPr/>
        </p:nvSpPr>
        <p:spPr>
          <a:xfrm>
            <a:off x="5657558" y="241300"/>
            <a:ext cx="5600198" cy="580928"/>
          </a:xfrm>
          <a:prstGeom prst="rect">
            <a:avLst/>
          </a:prstGeom>
          <a:noFill/>
        </p:spPr>
        <p:txBody>
          <a:bodyPr vert="horz" wrap="square" lIns="0" tIns="87630" rIns="0" bIns="0" rtlCol="0">
            <a:spAutoFit/>
          </a:bodyPr>
          <a:lstStyle/>
          <a:p>
            <a:pPr marL="495300">
              <a:spcBef>
                <a:spcPts val="690"/>
              </a:spcBef>
            </a:pPr>
            <a:r>
              <a:rPr lang="en-US" sz="3200" dirty="0">
                <a:cs typeface="Source Sans Pro Light"/>
              </a:rPr>
              <a:t>Seattle, WA</a:t>
            </a:r>
            <a:endParaRPr sz="3200" dirty="0">
              <a:cs typeface="Source Sans Pro Light"/>
            </a:endParaRPr>
          </a:p>
        </p:txBody>
      </p:sp>
      <p:sp>
        <p:nvSpPr>
          <p:cNvPr id="6" name="object 6"/>
          <p:cNvSpPr txBox="1"/>
          <p:nvPr/>
        </p:nvSpPr>
        <p:spPr>
          <a:xfrm>
            <a:off x="10419556" y="241300"/>
            <a:ext cx="8229600" cy="580928"/>
          </a:xfrm>
          <a:prstGeom prst="rect">
            <a:avLst/>
          </a:prstGeom>
          <a:noFill/>
        </p:spPr>
        <p:txBody>
          <a:bodyPr vert="horz" wrap="square" lIns="0" tIns="87630" rIns="0" bIns="0" rtlCol="0">
            <a:spAutoFit/>
          </a:bodyPr>
          <a:lstStyle/>
          <a:p>
            <a:pPr marL="406400">
              <a:spcBef>
                <a:spcPts val="690"/>
              </a:spcBef>
            </a:pPr>
            <a:r>
              <a:rPr lang="en-US" sz="3200" dirty="0">
                <a:cs typeface="Source Sans Pro Light"/>
              </a:rPr>
              <a:t>Earthquake Depth Prediction ML Model</a:t>
            </a:r>
            <a:endParaRPr sz="3200" dirty="0">
              <a:cs typeface="Source Sans Pro Light"/>
            </a:endParaRPr>
          </a:p>
        </p:txBody>
      </p:sp>
      <p:sp>
        <p:nvSpPr>
          <p:cNvPr id="7" name="object 7"/>
          <p:cNvSpPr txBox="1"/>
          <p:nvPr/>
        </p:nvSpPr>
        <p:spPr>
          <a:xfrm>
            <a:off x="15601156" y="317500"/>
            <a:ext cx="2785059" cy="505267"/>
          </a:xfrm>
          <a:prstGeom prst="rect">
            <a:avLst/>
          </a:prstGeom>
        </p:spPr>
        <p:txBody>
          <a:bodyPr vert="horz" wrap="square" lIns="0" tIns="12700" rIns="0" bIns="0" rtlCol="0">
            <a:spAutoFit/>
          </a:bodyPr>
          <a:lstStyle/>
          <a:p>
            <a:pPr marL="12700">
              <a:spcBef>
                <a:spcPts val="100"/>
              </a:spcBef>
            </a:pPr>
            <a:endParaRPr sz="3200" dirty="0">
              <a:cs typeface="Source Sans Pro Light"/>
            </a:endParaRPr>
          </a:p>
        </p:txBody>
      </p:sp>
      <p:sp>
        <p:nvSpPr>
          <p:cNvPr id="18" name="object 18"/>
          <p:cNvSpPr txBox="1"/>
          <p:nvPr/>
        </p:nvSpPr>
        <p:spPr>
          <a:xfrm>
            <a:off x="361156" y="4127500"/>
            <a:ext cx="9677400" cy="1104213"/>
          </a:xfrm>
          <a:prstGeom prst="rect">
            <a:avLst/>
          </a:prstGeom>
        </p:spPr>
        <p:txBody>
          <a:bodyPr vert="horz" wrap="square" lIns="0" tIns="12700" rIns="0" bIns="0" rtlCol="0">
            <a:spAutoFit/>
          </a:bodyPr>
          <a:lstStyle/>
          <a:p>
            <a:pPr marL="12700" marR="5080" indent="360680" algn="ctr">
              <a:lnSpc>
                <a:spcPct val="102400"/>
              </a:lnSpc>
            </a:pPr>
            <a:r>
              <a:rPr lang="en-US" sz="7200" dirty="0">
                <a:solidFill>
                  <a:srgbClr val="00A0EF"/>
                </a:solidFill>
                <a:cs typeface="Source Sans Pro"/>
              </a:rPr>
              <a:t>Earthquake Depth ML</a:t>
            </a:r>
            <a:endParaRPr lang="cs-CZ" sz="7200" dirty="0">
              <a:cs typeface="Source Sans Pro"/>
            </a:endParaRPr>
          </a:p>
        </p:txBody>
      </p:sp>
      <p:sp>
        <p:nvSpPr>
          <p:cNvPr id="19" name="object 19"/>
          <p:cNvSpPr/>
          <p:nvPr/>
        </p:nvSpPr>
        <p:spPr>
          <a:xfrm flipV="1">
            <a:off x="1351756" y="4889499"/>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1255670" y="5175523"/>
            <a:ext cx="7888372" cy="751488"/>
          </a:xfrm>
          <a:prstGeom prst="rect">
            <a:avLst/>
          </a:prstGeom>
        </p:spPr>
        <p:txBody>
          <a:bodyPr vert="horz" wrap="square" lIns="0" tIns="12700" rIns="0" bIns="0" rtlCol="0">
            <a:spAutoFit/>
          </a:bodyPr>
          <a:lstStyle/>
          <a:p>
            <a:pPr marL="12700" algn="ctr">
              <a:lnSpc>
                <a:spcPct val="100000"/>
              </a:lnSpc>
              <a:spcBef>
                <a:spcPts val="100"/>
              </a:spcBef>
            </a:pPr>
            <a:r>
              <a:rPr lang="en-US" sz="4800" spc="-5" dirty="0">
                <a:solidFill>
                  <a:srgbClr val="00A0EF"/>
                </a:solidFill>
                <a:cs typeface="Source Sans Pro Light"/>
              </a:rPr>
              <a:t>Kevin McKinney</a:t>
            </a:r>
            <a:endParaRPr lang="cs-CZ" sz="4800" dirty="0">
              <a:cs typeface="Source Sans Pro Light"/>
            </a:endParaRP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C834331-EE40-451D-8117-3AAA3C3C3A20}"/>
                  </a:ext>
                </a:extLst>
              </p:cNvPr>
              <p:cNvGraphicFramePr>
                <a:graphicFrameLocks/>
              </p:cNvGraphicFramePr>
              <p:nvPr>
                <p:extLst>
                  <p:ext uri="{D42A27DB-BD31-4B8C-83A1-F6EECF244321}">
                    <p14:modId xmlns:p14="http://schemas.microsoft.com/office/powerpoint/2010/main" val="2214258417"/>
                  </p:ext>
                </p:extLst>
              </p:nvPr>
            </p:nvGraphicFramePr>
            <p:xfrm>
              <a:off x="9140764" y="1458883"/>
              <a:ext cx="9869550" cy="10217839"/>
            </p:xfrm>
            <a:graphic>
              <a:graphicData uri="http://schemas.microsoft.com/office/drawing/2017/model3d">
                <am3d:model3d r:embed="rId4">
                  <am3d:spPr>
                    <a:xfrm>
                      <a:off x="0" y="0"/>
                      <a:ext cx="9869550" cy="10217839"/>
                    </a:xfrm>
                    <a:prstGeom prst="rect">
                      <a:avLst/>
                    </a:prstGeom>
                  </am3d:spPr>
                  <am3d:camera>
                    <am3d:pos x="-6891341" y="-1385393" z="57634084"/>
                    <am3d:up dx="0" dy="36000000" dz="0"/>
                    <am3d:lookAt x="-6891341" y="-1385393" z="0"/>
                    <am3d:perspective fov="1698592"/>
                  </am3d:camera>
                  <am3d:trans>
                    <am3d:meterPerModelUnit n="2202" d="1000000"/>
                    <am3d:preTrans dx="-15583245" dy="504110" dz="-3388181"/>
                    <am3d:scale>
                      <am3d:sx n="1000000" d="1000000"/>
                      <am3d:sy n="1000000" d="1000000"/>
                      <am3d:sz n="1000000" d="1000000"/>
                    </am3d:scale>
                    <am3d:rot ax="10722492" ay="881115" az="10780385"/>
                    <am3d:postTrans dx="-4294540" dy="-82055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C834331-EE40-451D-8117-3AAA3C3C3A20}"/>
                  </a:ext>
                </a:extLst>
              </p:cNvPr>
              <p:cNvPicPr>
                <a:picLocks noGrp="1" noRot="1" noChangeAspect="1" noMove="1" noResize="1" noEditPoints="1" noAdjustHandles="1" noChangeArrowheads="1" noChangeShapeType="1" noCrop="1"/>
              </p:cNvPicPr>
              <p:nvPr/>
            </p:nvPicPr>
            <p:blipFill>
              <a:blip r:embed="rId5"/>
              <a:stretch>
                <a:fillRect/>
              </a:stretch>
            </p:blipFill>
            <p:spPr>
              <a:xfrm>
                <a:off x="9140764" y="1458883"/>
                <a:ext cx="9869550" cy="10217839"/>
              </a:xfrm>
              <a:prstGeom prst="rect">
                <a:avLst/>
              </a:prstGeom>
            </p:spPr>
          </p:pic>
        </mc:Fallback>
      </mc:AlternateContent>
      <p:sp>
        <p:nvSpPr>
          <p:cNvPr id="17" name="Rectangle 16">
            <a:extLst>
              <a:ext uri="{FF2B5EF4-FFF2-40B4-BE49-F238E27FC236}">
                <a16:creationId xmlns:a16="http://schemas.microsoft.com/office/drawing/2014/main" id="{2F31F982-D438-46AB-BD9D-77E9CE8DFD27}"/>
              </a:ext>
            </a:extLst>
          </p:cNvPr>
          <p:cNvSpPr/>
          <p:nvPr/>
        </p:nvSpPr>
        <p:spPr>
          <a:xfrm>
            <a:off x="13234645" y="9573214"/>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9886156"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6249"/>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15011400" cy="443711"/>
          </a:xfrm>
          <a:prstGeom prst="rect">
            <a:avLst/>
          </a:prstGeom>
        </p:spPr>
        <p:txBody>
          <a:bodyPr vert="horz" wrap="square" lIns="0" tIns="12700" rIns="0" bIns="0" rtlCol="0">
            <a:spAutoFit/>
          </a:bodyPr>
          <a:lstStyle/>
          <a:p>
            <a:pPr marL="266700" marR="5080" indent="-254000">
              <a:lnSpc>
                <a:spcPct val="100000"/>
              </a:lnSpc>
              <a:spcBef>
                <a:spcPts val="100"/>
              </a:spcBef>
            </a:pPr>
            <a:r>
              <a:rPr lang="en-US" sz="2800" dirty="0">
                <a:solidFill>
                  <a:srgbClr val="F0F1F1"/>
                </a:solidFill>
                <a:cs typeface="Source Sans Pro Light"/>
              </a:rPr>
              <a:t>5. </a:t>
            </a:r>
            <a:r>
              <a:rPr lang="en-US" sz="2800" spc="-5" dirty="0">
                <a:solidFill>
                  <a:srgbClr val="F0F1F1"/>
                </a:solidFill>
                <a:cs typeface="Source Sans Pro Light"/>
              </a:rPr>
              <a:t>Continental </a:t>
            </a:r>
            <a:r>
              <a:rPr lang="en-US" sz="2800" spc="-15" dirty="0">
                <a:solidFill>
                  <a:srgbClr val="F0F1F1"/>
                </a:solidFill>
                <a:cs typeface="Source Sans Pro Light"/>
              </a:rPr>
              <a:t>drift </a:t>
            </a:r>
            <a:r>
              <a:rPr lang="en-US" sz="2800" spc="-10" dirty="0">
                <a:solidFill>
                  <a:srgbClr val="F0F1F1"/>
                </a:solidFill>
                <a:cs typeface="Source Sans Pro Light"/>
              </a:rPr>
              <a:t>and convection  </a:t>
            </a:r>
            <a:r>
              <a:rPr lang="en-US" sz="2800" spc="-5" dirty="0">
                <a:solidFill>
                  <a:srgbClr val="F0F1F1"/>
                </a:solidFill>
                <a:cs typeface="Source Sans Pro Light"/>
              </a:rPr>
              <a:t>current </a:t>
            </a:r>
            <a:r>
              <a:rPr lang="en-US" sz="2800" spc="10" dirty="0">
                <a:solidFill>
                  <a:srgbClr val="F0F1F1"/>
                </a:solidFill>
                <a:cs typeface="Source Sans Pro Light"/>
              </a:rPr>
              <a:t>theory</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90613" y="1689100"/>
            <a:ext cx="8572500" cy="7979107"/>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a:t>
            </a:r>
            <a:r>
              <a:rPr lang="en-US" i="1" spc="-5" dirty="0">
                <a:solidFill>
                  <a:srgbClr val="221F1F"/>
                </a:solidFill>
              </a:rPr>
              <a:t>Doesn't the east coast of South America fit exactly against the west coast of Africa, as if they  had once been joined? This is an idea I'll have to pursue."</a:t>
            </a:r>
          </a:p>
          <a:p>
            <a:pPr marL="298450" marR="5080" indent="-285750" algn="just">
              <a:lnSpc>
                <a:spcPct val="100000"/>
              </a:lnSpc>
              <a:spcBef>
                <a:spcPts val="100"/>
              </a:spcBef>
              <a:buFontTx/>
              <a:buChar char="-"/>
            </a:pPr>
            <a:r>
              <a:rPr lang="en-US" spc="-5" dirty="0">
                <a:solidFill>
                  <a:srgbClr val="221F1F"/>
                </a:solidFill>
              </a:rPr>
              <a:t>Alfred Wegener to his future wife, December, 1910.</a:t>
            </a:r>
            <a:endParaRPr lang="cs-CZ" spc="-5" dirty="0">
              <a:solidFill>
                <a:srgbClr val="221F1F"/>
              </a:solidFill>
            </a:endParaRPr>
          </a:p>
          <a:p>
            <a:pPr marL="298450" marR="5080" indent="-285750" algn="just">
              <a:lnSpc>
                <a:spcPct val="100000"/>
              </a:lnSpc>
              <a:spcBef>
                <a:spcPts val="100"/>
              </a:spcBef>
              <a:buFontTx/>
              <a:buChar char="-"/>
            </a:pPr>
            <a:endParaRPr lang="cs-CZ" spc="-5" dirty="0">
              <a:solidFill>
                <a:srgbClr val="221F1F"/>
              </a:solidFill>
            </a:endParaRPr>
          </a:p>
          <a:p>
            <a:pPr marL="12700" marR="5080" algn="just">
              <a:lnSpc>
                <a:spcPct val="100000"/>
              </a:lnSpc>
              <a:spcBef>
                <a:spcPts val="100"/>
              </a:spcBef>
            </a:pPr>
            <a:r>
              <a:rPr lang="en-US" spc="-5" dirty="0">
                <a:solidFill>
                  <a:srgbClr val="221F1F"/>
                </a:solidFill>
              </a:rPr>
              <a:t>225 million years ago all the continents are believed to have been joined together in one  supercontinent called Pangaea. Over millions of years, convection currents started moving the  continents apart until there were two continents, Laurasia and Gondwanaland. Today the  continents have moved even further apart, creating the land masses that we know today. The  continents have not stopped moving, so in the future the world will look different again, for  example Europe and North America are actually moving apart at up to 10cm a year, while North  America and Asia are moving closer together.</a:t>
            </a:r>
          </a:p>
          <a:p>
            <a:pPr marL="12700" marR="5080" algn="just">
              <a:lnSpc>
                <a:spcPct val="100000"/>
              </a:lnSpc>
              <a:spcBef>
                <a:spcPts val="100"/>
              </a:spcBef>
            </a:pPr>
            <a:endParaRPr lang="en-US" spc="-5" dirty="0">
              <a:solidFill>
                <a:srgbClr val="221F1F"/>
              </a:solidFill>
            </a:endParaRPr>
          </a:p>
          <a:p>
            <a:pPr marL="12700" marR="5080" algn="just">
              <a:lnSpc>
                <a:spcPct val="100000"/>
              </a:lnSpc>
              <a:spcBef>
                <a:spcPts val="100"/>
              </a:spcBef>
            </a:pPr>
            <a:r>
              <a:rPr lang="en-US" spc="-5" dirty="0">
                <a:solidFill>
                  <a:srgbClr val="221F1F"/>
                </a:solidFill>
              </a:rPr>
              <a:t>The tectonic plates are being moved by convection currents found within the mantle of the earth.  This is a list of how convection currents work:</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Magma (semi-molten rock) near the outer core is heated.</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 As the magma warms it expands and becomes less dense.</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The less dense magma then starts to rise towards the crust.  </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As the magma nears the crust it begins to cool.</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The cooling magma becomes denser and begins to sink.</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The rising and falling magma creates circular currents with the mantle.</a:t>
            </a: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It is these currents that create friction with the crust above and causes it to move.</a:t>
            </a:r>
            <a:endParaRPr lang="cs-CZ" spc="-5" dirty="0">
              <a:solidFill>
                <a:srgbClr val="221F1F"/>
              </a:solidFill>
            </a:endParaRPr>
          </a:p>
          <a:p>
            <a:pPr marL="12700" marR="5080" algn="just">
              <a:lnSpc>
                <a:spcPct val="100000"/>
              </a:lnSpc>
              <a:spcBef>
                <a:spcPts val="100"/>
              </a:spcBef>
            </a:pPr>
            <a:endParaRPr lang="cs-CZ" spc="-5" dirty="0">
              <a:solidFill>
                <a:srgbClr val="221F1F"/>
              </a:solidFill>
            </a:endParaRPr>
          </a:p>
          <a:p>
            <a:pPr marL="12700" marR="5080" algn="just">
              <a:lnSpc>
                <a:spcPct val="100000"/>
              </a:lnSpc>
              <a:spcBef>
                <a:spcPts val="100"/>
              </a:spcBef>
            </a:pPr>
            <a:endParaRPr lang="cs-CZ" spc="-5" dirty="0">
              <a:solidFill>
                <a:srgbClr val="221F1F"/>
              </a:solidFill>
            </a:endParaRPr>
          </a:p>
          <a:p>
            <a:pPr marL="12700" marR="5080" algn="just">
              <a:spcBef>
                <a:spcPts val="100"/>
              </a:spcBef>
            </a:pPr>
            <a:r>
              <a:rPr lang="en-US" spc="-5" dirty="0">
                <a:solidFill>
                  <a:srgbClr val="221F1F"/>
                </a:solidFill>
              </a:rPr>
              <a:t>Find the Rock Cycle scene in the Lifeliqe app and show the students the movements in Earth’s crust  supporting the theory of convection currents - mainly Uplift, Melting of Rocks, Subduction of Tectonic Plate,  and Transport and Deposition of Sedimentary Rocks:</a:t>
            </a:r>
          </a:p>
          <a:p>
            <a:pPr marL="12700" marR="5080" algn="just">
              <a:lnSpc>
                <a:spcPct val="100000"/>
              </a:lnSpc>
              <a:spcBef>
                <a:spcPts val="100"/>
              </a:spcBef>
            </a:pPr>
            <a:endParaRPr lang="en-US" spc="-5" dirty="0">
              <a:solidFill>
                <a:srgbClr val="221F1F"/>
              </a:solidFill>
            </a:endParaRPr>
          </a:p>
          <a:p>
            <a:pPr marL="12700" marR="5080" algn="just">
              <a:lnSpc>
                <a:spcPct val="100000"/>
              </a:lnSpc>
              <a:spcBef>
                <a:spcPts val="100"/>
              </a:spcBef>
            </a:pPr>
            <a:endParaRPr lang="cs-CZ" spc="-5" dirty="0">
              <a:solidFill>
                <a:srgbClr val="221F1F"/>
              </a:solidFill>
            </a:endParaRPr>
          </a:p>
        </p:txBody>
      </p:sp>
      <p:pic>
        <p:nvPicPr>
          <p:cNvPr id="13" name="Picture 12">
            <a:extLst>
              <a:ext uri="{FF2B5EF4-FFF2-40B4-BE49-F238E27FC236}">
                <a16:creationId xmlns:a16="http://schemas.microsoft.com/office/drawing/2014/main" id="{561D5BEB-B855-4A1E-9DBA-C4A2245D81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3980" y="9842500"/>
            <a:ext cx="940753" cy="528637"/>
          </a:xfrm>
          <a:prstGeom prst="rect">
            <a:avLst/>
          </a:prstGeom>
        </p:spPr>
      </p:pic>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F91D4496-B2A6-4A86-9CC8-8804A993BC8A}"/>
                  </a:ext>
                </a:extLst>
              </p:cNvPr>
              <p:cNvGraphicFramePr>
                <a:graphicFrameLocks noChangeAspect="1"/>
              </p:cNvGraphicFramePr>
              <p:nvPr>
                <p:extLst>
                  <p:ext uri="{D42A27DB-BD31-4B8C-83A1-F6EECF244321}">
                    <p14:modId xmlns:p14="http://schemas.microsoft.com/office/powerpoint/2010/main" val="2886269854"/>
                  </p:ext>
                </p:extLst>
              </p:nvPr>
            </p:nvGraphicFramePr>
            <p:xfrm>
              <a:off x="10074053" y="2341127"/>
              <a:ext cx="7581731" cy="6011145"/>
            </p:xfrm>
            <a:graphic>
              <a:graphicData uri="http://schemas.microsoft.com/office/drawing/2017/model3d">
                <am3d:model3d r:embed="rId3">
                  <am3d:spPr>
                    <a:xfrm>
                      <a:off x="0" y="0"/>
                      <a:ext cx="7581731" cy="6011145"/>
                    </a:xfrm>
                    <a:prstGeom prst="rect">
                      <a:avLst/>
                    </a:prstGeom>
                  </am3d:spPr>
                  <am3d:camera>
                    <am3d:pos x="0" y="0" z="54891810"/>
                    <am3d:up dx="0" dy="36000000" dz="0"/>
                    <am3d:lookAt x="0" y="0" z="0"/>
                    <am3d:perspective fov="2700000"/>
                  </am3d:camera>
                  <am3d:trans>
                    <am3d:meterPerModelUnit n="10037" d="1000000"/>
                    <am3d:preTrans dx="-3586716" dy="-858885" dz="-4228"/>
                    <am3d:scale>
                      <am3d:sx n="1000000" d="1000000"/>
                      <am3d:sy n="1000000" d="1000000"/>
                      <am3d:sz n="1000000" d="1000000"/>
                    </am3d:scale>
                    <am3d:rot ax="9746973" ay="-2375438" az="-10116276"/>
                    <am3d:postTrans dx="0" dy="0" dz="0"/>
                  </am3d:trans>
                  <am3d:raster rName="Office3DRenderer" rVer="16.0.8326">
                    <am3d:blip r:embed="rId4"/>
                  </am3d:raster>
                  <am3d:objViewport viewportSz="84490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F91D4496-B2A6-4A86-9CC8-8804A993BC8A}"/>
                  </a:ext>
                </a:extLst>
              </p:cNvPr>
              <p:cNvPicPr>
                <a:picLocks noGrp="1" noRot="1" noChangeAspect="1" noMove="1" noResize="1" noEditPoints="1" noAdjustHandles="1" noChangeArrowheads="1" noChangeShapeType="1" noCrop="1"/>
              </p:cNvPicPr>
              <p:nvPr/>
            </p:nvPicPr>
            <p:blipFill>
              <a:blip r:embed="rId4"/>
              <a:stretch>
                <a:fillRect/>
              </a:stretch>
            </p:blipFill>
            <p:spPr>
              <a:xfrm>
                <a:off x="10074053" y="2341127"/>
                <a:ext cx="7581731" cy="6011145"/>
              </a:xfrm>
              <a:prstGeom prst="rect">
                <a:avLst/>
              </a:prstGeom>
            </p:spPr>
          </p:pic>
        </mc:Fallback>
      </mc:AlternateContent>
      <p:sp>
        <p:nvSpPr>
          <p:cNvPr id="14" name="Rectangle 13">
            <a:extLst>
              <a:ext uri="{FF2B5EF4-FFF2-40B4-BE49-F238E27FC236}">
                <a16:creationId xmlns:a16="http://schemas.microsoft.com/office/drawing/2014/main" id="{9DA9961E-57A1-4D3B-9B2C-2E651AC50244}"/>
              </a:ext>
            </a:extLst>
          </p:cNvPr>
          <p:cNvSpPr/>
          <p:nvPr/>
        </p:nvSpPr>
        <p:spPr>
          <a:xfrm>
            <a:off x="13162756" y="8060075"/>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extLst>
      <p:ext uri="{BB962C8B-B14F-4D97-AF65-F5344CB8AC3E}">
        <p14:creationId xmlns:p14="http://schemas.microsoft.com/office/powerpoint/2010/main" val="123419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9886156"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6249"/>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15</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15011400" cy="443711"/>
          </a:xfrm>
          <a:prstGeom prst="rect">
            <a:avLst/>
          </a:prstGeom>
        </p:spPr>
        <p:txBody>
          <a:bodyPr vert="horz" wrap="square" lIns="0" tIns="12700" rIns="0" bIns="0" rtlCol="0">
            <a:spAutoFit/>
          </a:bodyPr>
          <a:lstStyle/>
          <a:p>
            <a:pPr marL="266700" marR="5715" indent="-254000">
              <a:lnSpc>
                <a:spcPct val="100000"/>
              </a:lnSpc>
              <a:spcBef>
                <a:spcPts val="100"/>
              </a:spcBef>
            </a:pPr>
            <a:r>
              <a:rPr lang="en-US" sz="2800" dirty="0">
                <a:solidFill>
                  <a:srgbClr val="F0F1F1"/>
                </a:solidFill>
                <a:cs typeface="Source Sans Pro Light"/>
              </a:rPr>
              <a:t>6. Final </a:t>
            </a:r>
            <a:r>
              <a:rPr lang="en-US" sz="2800" spc="-10" dirty="0">
                <a:solidFill>
                  <a:srgbClr val="F0F1F1"/>
                </a:solidFill>
                <a:cs typeface="Source Sans Pro Light"/>
              </a:rPr>
              <a:t>exercise </a:t>
            </a:r>
            <a:r>
              <a:rPr lang="en-US" sz="2800" dirty="0">
                <a:solidFill>
                  <a:srgbClr val="F0F1F1"/>
                </a:solidFill>
                <a:cs typeface="Source Sans Pro Light"/>
              </a:rPr>
              <a:t>supporting  the </a:t>
            </a:r>
            <a:r>
              <a:rPr lang="en-US" sz="2800" spc="-5" dirty="0">
                <a:solidFill>
                  <a:srgbClr val="F0F1F1"/>
                </a:solidFill>
                <a:cs typeface="Source Sans Pro Light"/>
              </a:rPr>
              <a:t>Continental </a:t>
            </a:r>
            <a:r>
              <a:rPr lang="en-US" sz="2800" spc="-15" dirty="0">
                <a:solidFill>
                  <a:srgbClr val="F0F1F1"/>
                </a:solidFill>
                <a:cs typeface="Source Sans Pro Light"/>
              </a:rPr>
              <a:t>drift</a:t>
            </a:r>
            <a:r>
              <a:rPr lang="en-US" sz="2800" spc="-75" dirty="0">
                <a:solidFill>
                  <a:srgbClr val="F0F1F1"/>
                </a:solidFill>
                <a:cs typeface="Source Sans Pro Light"/>
              </a:rPr>
              <a:t> </a:t>
            </a:r>
            <a:r>
              <a:rPr lang="en-US" sz="2800" spc="10" dirty="0">
                <a:solidFill>
                  <a:srgbClr val="F0F1F1"/>
                </a:solidFill>
                <a:cs typeface="Source Sans Pro Light"/>
              </a:rPr>
              <a:t>theory</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31966" y="1689100"/>
            <a:ext cx="8631147" cy="5350183"/>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Evidence for the movement of continents on tectonic plates is now extensive. Similar plant  and animal fossils are found around the shores of different continents, suggesting that  they were once joined. The fossils of Mesosaurus, a freshwater reptile rather like a small  crocodile, which have been found both in Brazil and South Africa, are one example;  another is the discovery of fossils of the land reptile Lystrosaurus in rocks of the same age  at locations in Africa, India, and Antarctica.</a:t>
            </a:r>
          </a:p>
          <a:p>
            <a:pPr marL="12700" marR="5080" algn="just">
              <a:lnSpc>
                <a:spcPct val="100000"/>
              </a:lnSpc>
              <a:spcBef>
                <a:spcPts val="100"/>
              </a:spcBef>
            </a:pPr>
            <a:r>
              <a:rPr lang="en-US" spc="-5" dirty="0">
                <a:solidFill>
                  <a:srgbClr val="221F1F"/>
                </a:solidFill>
              </a:rPr>
              <a:t>Another major piece of evidence for the theory of continental drift is the widespread  distribution of glacial sediments in South America, Africa, Madagascar, Arabia, India,  Antarctica, and Australia.</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cs-CZ" spc="-5" dirty="0">
              <a:solidFill>
                <a:srgbClr val="221F1F"/>
              </a:solidFill>
            </a:endParaRPr>
          </a:p>
          <a:p>
            <a:pPr marL="298450" marR="40005" indent="-285750" algn="just">
              <a:lnSpc>
                <a:spcPct val="100000"/>
              </a:lnSpc>
              <a:spcBef>
                <a:spcPts val="100"/>
              </a:spcBef>
              <a:buFont typeface="Arial" panose="020B0604020202020204" pitchFamily="34" charset="0"/>
              <a:buChar char="•"/>
            </a:pPr>
            <a:r>
              <a:rPr lang="en-US" spc="-40" dirty="0">
                <a:cs typeface="Source Sans Pro Light"/>
              </a:rPr>
              <a:t>Take </a:t>
            </a:r>
            <a:r>
              <a:rPr lang="en-US" dirty="0">
                <a:cs typeface="Source Sans Pro Light"/>
              </a:rPr>
              <a:t>the </a:t>
            </a:r>
            <a:r>
              <a:rPr lang="en-US" spc="-5" dirty="0">
                <a:cs typeface="Source Sans Pro Light"/>
              </a:rPr>
              <a:t>printouts </a:t>
            </a:r>
            <a:r>
              <a:rPr lang="en-US" dirty="0">
                <a:cs typeface="Source Sans Pro Light"/>
              </a:rPr>
              <a:t>of the Earth with </a:t>
            </a:r>
            <a:r>
              <a:rPr lang="en-US" spc="-10" dirty="0">
                <a:cs typeface="Source Sans Pro Light"/>
              </a:rPr>
              <a:t>marked </a:t>
            </a:r>
            <a:r>
              <a:rPr lang="en-US" spc="-15" dirty="0">
                <a:cs typeface="Source Sans Pro Light"/>
              </a:rPr>
              <a:t>plate </a:t>
            </a:r>
            <a:r>
              <a:rPr lang="en-US" spc="-5" dirty="0">
                <a:cs typeface="Source Sans Pro Light"/>
              </a:rPr>
              <a:t>boundaries from </a:t>
            </a:r>
            <a:r>
              <a:rPr lang="en-US" dirty="0">
                <a:cs typeface="Source Sans Pro Light"/>
              </a:rPr>
              <a:t>the </a:t>
            </a:r>
            <a:r>
              <a:rPr lang="en-US" spc="-5" dirty="0">
                <a:cs typeface="Source Sans Pro Light"/>
              </a:rPr>
              <a:t>previous  exercise and </a:t>
            </a:r>
            <a:r>
              <a:rPr lang="en-US" spc="-10" dirty="0">
                <a:cs typeface="Source Sans Pro Light"/>
              </a:rPr>
              <a:t>let students </a:t>
            </a:r>
            <a:r>
              <a:rPr lang="en-US" dirty="0">
                <a:cs typeface="Source Sans Pro Light"/>
              </a:rPr>
              <a:t>cut out the </a:t>
            </a:r>
            <a:r>
              <a:rPr lang="en-US" spc="-5" dirty="0">
                <a:cs typeface="Source Sans Pro Light"/>
              </a:rPr>
              <a:t>continents: </a:t>
            </a:r>
            <a:r>
              <a:rPr lang="en-US" dirty="0">
                <a:cs typeface="Source Sans Pro Light"/>
              </a:rPr>
              <a:t>North </a:t>
            </a:r>
            <a:r>
              <a:rPr lang="en-US" spc="-5" dirty="0">
                <a:cs typeface="Source Sans Pro Light"/>
              </a:rPr>
              <a:t>America, </a:t>
            </a:r>
            <a:r>
              <a:rPr lang="en-US" dirty="0">
                <a:cs typeface="Source Sans Pro Light"/>
              </a:rPr>
              <a:t>South </a:t>
            </a:r>
            <a:r>
              <a:rPr lang="en-US" spc="-5" dirty="0">
                <a:cs typeface="Source Sans Pro Light"/>
              </a:rPr>
              <a:t>America,  </a:t>
            </a:r>
            <a:r>
              <a:rPr lang="en-US" spc="-15" dirty="0">
                <a:cs typeface="Source Sans Pro Light"/>
              </a:rPr>
              <a:t>Africa/Madagascar, </a:t>
            </a:r>
            <a:r>
              <a:rPr lang="en-US" spc="-5" dirty="0">
                <a:cs typeface="Source Sans Pro Light"/>
              </a:rPr>
              <a:t>Europe, </a:t>
            </a:r>
            <a:r>
              <a:rPr lang="en-US" spc="5" dirty="0">
                <a:cs typeface="Source Sans Pro Light"/>
              </a:rPr>
              <a:t>Asia </a:t>
            </a:r>
            <a:r>
              <a:rPr lang="en-US" spc="-5" dirty="0">
                <a:cs typeface="Source Sans Pro Light"/>
              </a:rPr>
              <a:t>and India, </a:t>
            </a:r>
            <a:r>
              <a:rPr lang="en-US" spc="-10" dirty="0">
                <a:cs typeface="Source Sans Pro Light"/>
              </a:rPr>
              <a:t>Australia, </a:t>
            </a:r>
            <a:r>
              <a:rPr lang="en-US" spc="-5" dirty="0">
                <a:cs typeface="Source Sans Pro Light"/>
              </a:rPr>
              <a:t>and</a:t>
            </a:r>
            <a:r>
              <a:rPr lang="en-US" spc="60" dirty="0">
                <a:cs typeface="Source Sans Pro Light"/>
              </a:rPr>
              <a:t> </a:t>
            </a:r>
            <a:r>
              <a:rPr lang="en-US" spc="-15" dirty="0">
                <a:cs typeface="Source Sans Pro Light"/>
              </a:rPr>
              <a:t>Antarctica.</a:t>
            </a:r>
            <a:r>
              <a:rPr lang="cs-CZ" spc="-15" dirty="0">
                <a:cs typeface="Source Sans Pro Light"/>
              </a:rPr>
              <a:t> </a:t>
            </a:r>
            <a:r>
              <a:rPr lang="en-US" dirty="0">
                <a:cs typeface="Source Sans Pro Light"/>
              </a:rPr>
              <a:t>(Or </a:t>
            </a:r>
            <a:r>
              <a:rPr lang="en-US" spc="-5" dirty="0">
                <a:cs typeface="Source Sans Pro Light"/>
              </a:rPr>
              <a:t>hand </a:t>
            </a:r>
            <a:r>
              <a:rPr lang="en-US" dirty="0">
                <a:cs typeface="Source Sans Pro Light"/>
              </a:rPr>
              <a:t>out </a:t>
            </a:r>
            <a:r>
              <a:rPr lang="en-US" spc="-5" dirty="0">
                <a:cs typeface="Source Sans Pro Light"/>
              </a:rPr>
              <a:t>pieces </a:t>
            </a:r>
            <a:r>
              <a:rPr lang="en-US" spc="-10" dirty="0">
                <a:cs typeface="Source Sans Pro Light"/>
              </a:rPr>
              <a:t>prepared </a:t>
            </a:r>
            <a:r>
              <a:rPr lang="en-US" dirty="0">
                <a:cs typeface="Source Sans Pro Light"/>
              </a:rPr>
              <a:t>in</a:t>
            </a:r>
            <a:r>
              <a:rPr lang="en-US" spc="15" dirty="0">
                <a:cs typeface="Source Sans Pro Light"/>
              </a:rPr>
              <a:t> </a:t>
            </a:r>
            <a:r>
              <a:rPr lang="en-US" spc="-15" dirty="0">
                <a:cs typeface="Source Sans Pro Light"/>
              </a:rPr>
              <a:t>advance.)</a:t>
            </a:r>
            <a:endParaRPr lang="en-US" dirty="0">
              <a:cs typeface="Source Sans Pro Light"/>
            </a:endParaRPr>
          </a:p>
          <a:p>
            <a:pPr marL="342900" indent="-342900">
              <a:lnSpc>
                <a:spcPct val="100000"/>
              </a:lnSpc>
              <a:spcBef>
                <a:spcPts val="20"/>
              </a:spcBef>
              <a:buFont typeface="Arial" panose="020B0604020202020204" pitchFamily="34" charset="0"/>
              <a:buChar char="•"/>
            </a:pPr>
            <a:endParaRPr lang="en-US" sz="2000" dirty="0">
              <a:cs typeface="Times New Roman"/>
            </a:endParaRPr>
          </a:p>
          <a:p>
            <a:pPr marL="298450" marR="5080" indent="-285750">
              <a:lnSpc>
                <a:spcPct val="100000"/>
              </a:lnSpc>
              <a:buFont typeface="Arial" panose="020B0604020202020204" pitchFamily="34" charset="0"/>
              <a:buChar char="•"/>
            </a:pPr>
            <a:r>
              <a:rPr lang="en-US" spc="-5" dirty="0">
                <a:cs typeface="Source Sans Pro Light"/>
              </a:rPr>
              <a:t>Mark and describe </a:t>
            </a:r>
            <a:r>
              <a:rPr lang="en-US" dirty="0">
                <a:cs typeface="Source Sans Pro Light"/>
              </a:rPr>
              <a:t>the </a:t>
            </a:r>
            <a:r>
              <a:rPr lang="en-US" spc="-5" dirty="0">
                <a:cs typeface="Source Sans Pro Light"/>
              </a:rPr>
              <a:t>fossil depositories found </a:t>
            </a:r>
            <a:r>
              <a:rPr lang="en-US" dirty="0">
                <a:cs typeface="Source Sans Pro Light"/>
              </a:rPr>
              <a:t>on the </a:t>
            </a:r>
            <a:r>
              <a:rPr lang="en-US" spc="-5" dirty="0">
                <a:cs typeface="Source Sans Pro Light"/>
              </a:rPr>
              <a:t>continents </a:t>
            </a:r>
            <a:r>
              <a:rPr lang="en-US" dirty="0">
                <a:cs typeface="Source Sans Pro Light"/>
              </a:rPr>
              <a:t>of </a:t>
            </a:r>
            <a:r>
              <a:rPr lang="en-US" spc="-10" dirty="0">
                <a:cs typeface="Source Sans Pro Light"/>
              </a:rPr>
              <a:t>Africa </a:t>
            </a:r>
            <a:r>
              <a:rPr lang="en-US" spc="-5" dirty="0">
                <a:cs typeface="Source Sans Pro Light"/>
              </a:rPr>
              <a:t>and  </a:t>
            </a:r>
            <a:r>
              <a:rPr lang="en-US" spc="-15" dirty="0">
                <a:cs typeface="Source Sans Pro Light"/>
              </a:rPr>
              <a:t>Madagascar, </a:t>
            </a:r>
            <a:r>
              <a:rPr lang="en-US" dirty="0">
                <a:cs typeface="Source Sans Pro Light"/>
              </a:rPr>
              <a:t>South </a:t>
            </a:r>
            <a:r>
              <a:rPr lang="en-US" spc="-5" dirty="0">
                <a:cs typeface="Source Sans Pro Light"/>
              </a:rPr>
              <a:t>America, </a:t>
            </a:r>
            <a:r>
              <a:rPr lang="en-US" spc="-15" dirty="0">
                <a:cs typeface="Source Sans Pro Light"/>
              </a:rPr>
              <a:t>Antarctica, </a:t>
            </a:r>
            <a:r>
              <a:rPr lang="en-US" spc="-10" dirty="0">
                <a:cs typeface="Source Sans Pro Light"/>
              </a:rPr>
              <a:t>Australia, </a:t>
            </a:r>
            <a:r>
              <a:rPr lang="en-US" spc="-5" dirty="0">
                <a:cs typeface="Source Sans Pro Light"/>
              </a:rPr>
              <a:t>and </a:t>
            </a:r>
            <a:r>
              <a:rPr lang="en-US" dirty="0">
                <a:cs typeface="Source Sans Pro Light"/>
              </a:rPr>
              <a:t>the </a:t>
            </a:r>
            <a:r>
              <a:rPr lang="en-US" spc="-5" dirty="0">
                <a:cs typeface="Source Sans Pro Light"/>
              </a:rPr>
              <a:t>Indian peninsula, and  </a:t>
            </a:r>
            <a:r>
              <a:rPr lang="en-US" dirty="0">
                <a:cs typeface="Source Sans Pro Light"/>
              </a:rPr>
              <a:t>show how they used </a:t>
            </a:r>
            <a:r>
              <a:rPr lang="en-US" spc="-10" dirty="0">
                <a:cs typeface="Source Sans Pro Light"/>
              </a:rPr>
              <a:t>to </a:t>
            </a:r>
            <a:r>
              <a:rPr lang="en-US" spc="-5" dirty="0">
                <a:cs typeface="Source Sans Pro Light"/>
              </a:rPr>
              <a:t>be </a:t>
            </a:r>
            <a:r>
              <a:rPr lang="en-US" spc="-10" dirty="0">
                <a:cs typeface="Source Sans Pro Light"/>
              </a:rPr>
              <a:t>connected </a:t>
            </a:r>
            <a:r>
              <a:rPr lang="en-US" dirty="0">
                <a:cs typeface="Source Sans Pro Light"/>
              </a:rPr>
              <a:t>in the </a:t>
            </a:r>
            <a:r>
              <a:rPr lang="en-US" spc="-20" dirty="0">
                <a:cs typeface="Source Sans Pro Light"/>
              </a:rPr>
              <a:t>past </a:t>
            </a:r>
            <a:r>
              <a:rPr lang="en-US" spc="-5" dirty="0">
                <a:cs typeface="Source Sans Pro Light"/>
              </a:rPr>
              <a:t>by </a:t>
            </a:r>
            <a:r>
              <a:rPr lang="en-US" dirty="0">
                <a:cs typeface="Source Sans Pro Light"/>
              </a:rPr>
              <a:t>moving the</a:t>
            </a:r>
            <a:r>
              <a:rPr lang="en-US" spc="30" dirty="0">
                <a:cs typeface="Source Sans Pro Light"/>
              </a:rPr>
              <a:t> </a:t>
            </a:r>
            <a:r>
              <a:rPr lang="en-US" spc="-5" dirty="0">
                <a:cs typeface="Source Sans Pro Light"/>
              </a:rPr>
              <a:t>cutouts:</a:t>
            </a:r>
            <a:endParaRPr lang="en-US" dirty="0">
              <a:cs typeface="Source Sans Pro Light"/>
            </a:endParaRPr>
          </a:p>
          <a:p>
            <a:pPr marL="12700" marR="5080" algn="just">
              <a:lnSpc>
                <a:spcPct val="100000"/>
              </a:lnSpc>
              <a:spcBef>
                <a:spcPts val="100"/>
              </a:spcBef>
            </a:pPr>
            <a:endParaRPr lang="en-US" spc="-5" dirty="0">
              <a:solidFill>
                <a:srgbClr val="221F1F"/>
              </a:solidFill>
            </a:endParaRPr>
          </a:p>
        </p:txBody>
      </p:sp>
      <p:sp>
        <p:nvSpPr>
          <p:cNvPr id="13" name="object 2">
            <a:extLst>
              <a:ext uri="{FF2B5EF4-FFF2-40B4-BE49-F238E27FC236}">
                <a16:creationId xmlns:a16="http://schemas.microsoft.com/office/drawing/2014/main" id="{7CD7C84A-08EC-4DA5-8F14-47F0DCE62C1B}"/>
              </a:ext>
            </a:extLst>
          </p:cNvPr>
          <p:cNvSpPr/>
          <p:nvPr/>
        </p:nvSpPr>
        <p:spPr>
          <a:xfrm>
            <a:off x="9962357" y="1689100"/>
            <a:ext cx="8230394" cy="6191500"/>
          </a:xfrm>
          <a:prstGeom prst="rect">
            <a:avLst/>
          </a:prstGeom>
          <a:blipFill>
            <a:blip r:embed="rId2" cstate="print"/>
            <a:stretch>
              <a:fillRect/>
            </a:stretch>
          </a:blipFill>
        </p:spPr>
        <p:txBody>
          <a:bodyPr wrap="square" lIns="0" tIns="0" rIns="0" bIns="0" rtlCol="0"/>
          <a:lstStyle/>
          <a:p>
            <a:endParaRPr dirty="0"/>
          </a:p>
        </p:txBody>
      </p:sp>
      <p:sp>
        <p:nvSpPr>
          <p:cNvPr id="2" name="Rectangle 1">
            <a:extLst>
              <a:ext uri="{FF2B5EF4-FFF2-40B4-BE49-F238E27FC236}">
                <a16:creationId xmlns:a16="http://schemas.microsoft.com/office/drawing/2014/main" id="{D6E76A76-2ED0-4D1A-A2A7-6AA9001984A6}"/>
              </a:ext>
            </a:extLst>
          </p:cNvPr>
          <p:cNvSpPr/>
          <p:nvPr/>
        </p:nvSpPr>
        <p:spPr>
          <a:xfrm>
            <a:off x="9962356" y="7861300"/>
            <a:ext cx="9502775" cy="461665"/>
          </a:xfrm>
          <a:prstGeom prst="rect">
            <a:avLst/>
          </a:prstGeom>
        </p:spPr>
        <p:txBody>
          <a:bodyPr>
            <a:spAutoFit/>
          </a:bodyPr>
          <a:lstStyle/>
          <a:p>
            <a:r>
              <a:rPr lang="cs-CZ" sz="1200" u="sng" dirty="0" err="1">
                <a:solidFill>
                  <a:srgbClr val="0563C1"/>
                </a:solidFill>
                <a:hlinkClick r:id="rId3"/>
              </a:rPr>
              <a:t>Osvaldocangaspadilla</a:t>
            </a:r>
            <a:r>
              <a:rPr lang="cs-CZ" sz="1200" dirty="0">
                <a:solidFill>
                  <a:srgbClr val="333333"/>
                </a:solidFill>
              </a:rPr>
              <a:t>, </a:t>
            </a:r>
            <a:r>
              <a:rPr lang="cs-CZ" sz="1200" u="sng" dirty="0" err="1">
                <a:solidFill>
                  <a:srgbClr val="0563C1"/>
                </a:solidFill>
                <a:hlinkClick r:id="rId4"/>
              </a:rPr>
              <a:t>Snider-Pellegrini</a:t>
            </a:r>
            <a:r>
              <a:rPr lang="cs-CZ" sz="1200" u="sng" dirty="0">
                <a:solidFill>
                  <a:srgbClr val="0563C1"/>
                </a:solidFill>
                <a:hlinkClick r:id="rId4"/>
              </a:rPr>
              <a:t> </a:t>
            </a:r>
            <a:r>
              <a:rPr lang="cs-CZ" sz="1200" u="sng" dirty="0" err="1">
                <a:solidFill>
                  <a:srgbClr val="0563C1"/>
                </a:solidFill>
                <a:hlinkClick r:id="rId4"/>
              </a:rPr>
              <a:t>Wegener</a:t>
            </a:r>
            <a:r>
              <a:rPr lang="cs-CZ" sz="1200" u="sng" dirty="0">
                <a:solidFill>
                  <a:srgbClr val="0563C1"/>
                </a:solidFill>
                <a:hlinkClick r:id="rId4"/>
              </a:rPr>
              <a:t> </a:t>
            </a:r>
            <a:r>
              <a:rPr lang="cs-CZ" sz="1200" u="sng" dirty="0" err="1">
                <a:solidFill>
                  <a:srgbClr val="0563C1"/>
                </a:solidFill>
                <a:hlinkClick r:id="rId4"/>
              </a:rPr>
              <a:t>fossil</a:t>
            </a:r>
            <a:r>
              <a:rPr lang="cs-CZ" sz="1200" u="sng" dirty="0">
                <a:solidFill>
                  <a:srgbClr val="0563C1"/>
                </a:solidFill>
                <a:hlinkClick r:id="rId4"/>
              </a:rPr>
              <a:t> map</a:t>
            </a:r>
            <a:r>
              <a:rPr lang="cs-CZ" sz="1200" dirty="0">
                <a:solidFill>
                  <a:srgbClr val="333333"/>
                </a:solidFill>
              </a:rPr>
              <a:t>,</a:t>
            </a:r>
          </a:p>
          <a:p>
            <a:r>
              <a:rPr lang="cs-CZ" sz="1200" dirty="0" err="1">
                <a:solidFill>
                  <a:srgbClr val="333333"/>
                </a:solidFill>
              </a:rPr>
              <a:t>marked</a:t>
            </a:r>
            <a:r>
              <a:rPr lang="cs-CZ" sz="1200" dirty="0">
                <a:solidFill>
                  <a:srgbClr val="333333"/>
                </a:solidFill>
              </a:rPr>
              <a:t> as public </a:t>
            </a:r>
            <a:r>
              <a:rPr lang="cs-CZ" sz="1200" dirty="0" err="1">
                <a:solidFill>
                  <a:srgbClr val="333333"/>
                </a:solidFill>
              </a:rPr>
              <a:t>domain</a:t>
            </a:r>
            <a:r>
              <a:rPr lang="cs-CZ" sz="1200" dirty="0">
                <a:solidFill>
                  <a:srgbClr val="333333"/>
                </a:solidFill>
              </a:rPr>
              <a:t>, more </a:t>
            </a:r>
            <a:r>
              <a:rPr lang="cs-CZ" sz="1200" dirty="0" err="1">
                <a:solidFill>
                  <a:srgbClr val="333333"/>
                </a:solidFill>
              </a:rPr>
              <a:t>details</a:t>
            </a:r>
            <a:r>
              <a:rPr lang="cs-CZ" sz="1200" dirty="0">
                <a:solidFill>
                  <a:srgbClr val="333333"/>
                </a:solidFill>
              </a:rPr>
              <a:t> on </a:t>
            </a:r>
            <a:r>
              <a:rPr lang="cs-CZ" sz="1200" u="sng" dirty="0" err="1">
                <a:solidFill>
                  <a:srgbClr val="0563C1"/>
                </a:solidFill>
                <a:hlinkClick r:id="rId5"/>
              </a:rPr>
              <a:t>Wikimedia</a:t>
            </a:r>
            <a:r>
              <a:rPr lang="cs-CZ" sz="1200" u="sng" dirty="0">
                <a:solidFill>
                  <a:srgbClr val="0563C1"/>
                </a:solidFill>
                <a:hlinkClick r:id="rId5"/>
              </a:rPr>
              <a:t> </a:t>
            </a:r>
            <a:r>
              <a:rPr lang="cs-CZ" sz="1200" u="sng" dirty="0" err="1">
                <a:solidFill>
                  <a:srgbClr val="0563C1"/>
                </a:solidFill>
                <a:hlinkClick r:id="rId5"/>
              </a:rPr>
              <a:t>Commons</a:t>
            </a:r>
            <a:endParaRPr lang="cs-CZ" sz="1200" dirty="0"/>
          </a:p>
        </p:txBody>
      </p:sp>
      <p:pic>
        <p:nvPicPr>
          <p:cNvPr id="14" name="Picture 13">
            <a:extLst>
              <a:ext uri="{FF2B5EF4-FFF2-40B4-BE49-F238E27FC236}">
                <a16:creationId xmlns:a16="http://schemas.microsoft.com/office/drawing/2014/main" id="{A4140FD1-236D-47A9-B38E-A7DC40C406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167898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5DBAAD-AF4D-4699-A789-5BB79B87C26D}"/>
              </a:ext>
            </a:extLst>
          </p:cNvPr>
          <p:cNvGrpSpPr/>
          <p:nvPr/>
        </p:nvGrpSpPr>
        <p:grpSpPr>
          <a:xfrm>
            <a:off x="0" y="546100"/>
            <a:ext cx="4456112" cy="828000"/>
            <a:chOff x="0" y="546100"/>
            <a:chExt cx="4456112" cy="828000"/>
          </a:xfrm>
        </p:grpSpPr>
        <p:sp>
          <p:nvSpPr>
            <p:cNvPr id="24" name="object 4">
              <a:extLst>
                <a:ext uri="{FF2B5EF4-FFF2-40B4-BE49-F238E27FC236}">
                  <a16:creationId xmlns:a16="http://schemas.microsoft.com/office/drawing/2014/main" id="{FAC1F606-62F6-4305-800B-EF4BDCC04BC6}"/>
                </a:ext>
              </a:extLst>
            </p:cNvPr>
            <p:cNvSpPr/>
            <p:nvPr/>
          </p:nvSpPr>
          <p:spPr>
            <a:xfrm>
              <a:off x="0" y="546108"/>
              <a:ext cx="4014444" cy="827992"/>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558015" y="546100"/>
              <a:ext cx="898097" cy="827992"/>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3429000" cy="443711"/>
          </a:xfrm>
          <a:prstGeom prst="rect">
            <a:avLst/>
          </a:prstGeom>
        </p:spPr>
        <p:txBody>
          <a:bodyPr vert="horz" wrap="square" lIns="0" tIns="12700" rIns="0" bIns="0" rtlCol="0">
            <a:spAutoFit/>
          </a:bodyPr>
          <a:lstStyle/>
          <a:p>
            <a:pPr marL="12700">
              <a:lnSpc>
                <a:spcPct val="100000"/>
              </a:lnSpc>
              <a:spcBef>
                <a:spcPts val="100"/>
              </a:spcBef>
            </a:pPr>
            <a:r>
              <a:rPr lang="cs-CZ" sz="2800" spc="-5" dirty="0" err="1">
                <a:solidFill>
                  <a:srgbClr val="F0F1F1"/>
                </a:solidFill>
                <a:cs typeface="Source Sans Pro Light"/>
              </a:rPr>
              <a:t>Further</a:t>
            </a:r>
            <a:r>
              <a:rPr lang="cs-CZ" sz="2800" spc="-55" dirty="0">
                <a:solidFill>
                  <a:srgbClr val="F0F1F1"/>
                </a:solidFill>
                <a:cs typeface="Source Sans Pro Light"/>
              </a:rPr>
              <a:t> </a:t>
            </a:r>
            <a:r>
              <a:rPr lang="cs-CZ" sz="2800" spc="-5" dirty="0" err="1">
                <a:solidFill>
                  <a:srgbClr val="F0F1F1"/>
                </a:solidFill>
                <a:cs typeface="Source Sans Pro Light"/>
              </a:rPr>
              <a:t>activities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4705806" cy="1441420"/>
          </a:xfrm>
          <a:prstGeom prst="rect">
            <a:avLst/>
          </a:prstGeom>
        </p:spPr>
        <p:txBody>
          <a:bodyPr vert="horz" wrap="square" lIns="0" tIns="5080" rIns="0" bIns="0" rtlCol="0">
            <a:spAutoFit/>
          </a:bodyPr>
          <a:lstStyle/>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Watch a video about seafloor spreading from Discovery Education</a:t>
            </a:r>
            <a:r>
              <a:rPr lang="cs-CZ" spc="-5" dirty="0">
                <a:solidFill>
                  <a:srgbClr val="221F1F"/>
                </a:solidFill>
              </a:rPr>
              <a:t> </a:t>
            </a:r>
            <a:r>
              <a:rPr lang="en-US" spc="-5" dirty="0">
                <a:solidFill>
                  <a:srgbClr val="221F1F"/>
                </a:solidFill>
              </a:rPr>
              <a:t>bit.ly/28Ko4QV</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Browse through the Paleontology section in the Lifeliqe app, find the mentioned  prehistoric animals, and take a selfie with them using the AR function.</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Explain plate tectonics on a piece of paper (folding v. tearing).</a:t>
            </a:r>
          </a:p>
        </p:txBody>
      </p:sp>
      <p:pic>
        <p:nvPicPr>
          <p:cNvPr id="8" name="Picture 7">
            <a:extLst>
              <a:ext uri="{FF2B5EF4-FFF2-40B4-BE49-F238E27FC236}">
                <a16:creationId xmlns:a16="http://schemas.microsoft.com/office/drawing/2014/main" id="{7DF59B05-D9C0-40DD-9A24-F5BABB5746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1835443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9886156"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8322104" cy="443711"/>
          </a:xfrm>
          <a:prstGeom prst="rect">
            <a:avLst/>
          </a:prstGeom>
        </p:spPr>
        <p:txBody>
          <a:bodyPr vert="horz" wrap="square" lIns="0" tIns="12700" rIns="0" bIns="0" rtlCol="0">
            <a:spAutoFit/>
          </a:bodyPr>
          <a:lstStyle/>
          <a:p>
            <a:pPr marL="266700" marR="1651000" indent="-254000">
              <a:lnSpc>
                <a:spcPct val="100000"/>
              </a:lnSpc>
              <a:spcBef>
                <a:spcPts val="100"/>
              </a:spcBef>
            </a:pPr>
            <a:r>
              <a:rPr lang="en-US" sz="2800" dirty="0">
                <a:solidFill>
                  <a:srgbClr val="F0F1F1"/>
                </a:solidFill>
                <a:cs typeface="Source Sans Pro Light"/>
              </a:rPr>
              <a:t>7. </a:t>
            </a:r>
            <a:r>
              <a:rPr lang="en-US" sz="2800" spc="-15" dirty="0">
                <a:solidFill>
                  <a:srgbClr val="F0F1F1"/>
                </a:solidFill>
                <a:cs typeface="Source Sans Pro Light"/>
              </a:rPr>
              <a:t>Wrap </a:t>
            </a:r>
            <a:r>
              <a:rPr lang="en-US" sz="2800" dirty="0">
                <a:solidFill>
                  <a:srgbClr val="F0F1F1"/>
                </a:solidFill>
                <a:cs typeface="Source Sans Pro Light"/>
              </a:rPr>
              <a:t>up of the </a:t>
            </a:r>
            <a:r>
              <a:rPr lang="en-US" sz="2800" spc="-5" dirty="0">
                <a:solidFill>
                  <a:srgbClr val="F0F1F1"/>
                </a:solidFill>
                <a:cs typeface="Source Sans Pro Light"/>
              </a:rPr>
              <a:t>key</a:t>
            </a:r>
            <a:r>
              <a:rPr lang="en-US" sz="2800" spc="-65" dirty="0">
                <a:solidFill>
                  <a:srgbClr val="F0F1F1"/>
                </a:solidFill>
                <a:cs typeface="Source Sans Pro Light"/>
              </a:rPr>
              <a:t> </a:t>
            </a:r>
            <a:r>
              <a:rPr lang="en-US" sz="2800" dirty="0">
                <a:solidFill>
                  <a:srgbClr val="F0F1F1"/>
                </a:solidFill>
                <a:cs typeface="Source Sans Pro Light"/>
              </a:rPr>
              <a:t>findings  </a:t>
            </a:r>
            <a:r>
              <a:rPr lang="en-US" sz="2800" spc="-10" dirty="0">
                <a:solidFill>
                  <a:srgbClr val="F0F1F1"/>
                </a:solidFill>
                <a:cs typeface="Source Sans Pro Light"/>
              </a:rPr>
              <a:t>and</a:t>
            </a:r>
            <a:r>
              <a:rPr lang="en-US" sz="2800" spc="-5" dirty="0">
                <a:solidFill>
                  <a:srgbClr val="F0F1F1"/>
                </a:solidFill>
                <a:cs typeface="Source Sans Pro Light"/>
              </a:rPr>
              <a:t> </a:t>
            </a:r>
            <a:r>
              <a:rPr lang="en-US" sz="2800" dirty="0">
                <a:solidFill>
                  <a:srgbClr val="F0F1F1"/>
                </a:solidFill>
                <a:cs typeface="Source Sans Pro Light"/>
              </a:rPr>
              <a:t>discussion</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4705806" cy="5775940"/>
          </a:xfrm>
          <a:prstGeom prst="rect">
            <a:avLst/>
          </a:prstGeom>
        </p:spPr>
        <p:txBody>
          <a:bodyPr vert="horz" wrap="square" lIns="0" tIns="5080" rIns="0" bIns="0" rtlCol="0">
            <a:spAutoFit/>
          </a:bodyPr>
          <a:lstStyle/>
          <a:p>
            <a:pPr marL="12700" marR="5080" algn="just">
              <a:lnSpc>
                <a:spcPct val="100000"/>
              </a:lnSpc>
              <a:spcBef>
                <a:spcPts val="100"/>
              </a:spcBef>
            </a:pPr>
            <a:r>
              <a:rPr lang="cs-CZ" spc="-5" dirty="0" err="1">
                <a:cs typeface="Source Sans Pro"/>
              </a:rPr>
              <a:t>Questions</a:t>
            </a:r>
            <a:r>
              <a:rPr lang="cs-CZ" spc="-5" dirty="0">
                <a:cs typeface="Source Sans Pro"/>
              </a:rPr>
              <a:t> </a:t>
            </a:r>
            <a:r>
              <a:rPr lang="cs-CZ" spc="-10" dirty="0" err="1">
                <a:cs typeface="Source Sans Pro"/>
              </a:rPr>
              <a:t>for</a:t>
            </a:r>
            <a:r>
              <a:rPr lang="cs-CZ" spc="-10" dirty="0">
                <a:cs typeface="Source Sans Pro"/>
              </a:rPr>
              <a:t> </a:t>
            </a:r>
            <a:r>
              <a:rPr lang="cs-CZ" dirty="0" err="1">
                <a:cs typeface="Source Sans Pro"/>
              </a:rPr>
              <a:t>the</a:t>
            </a:r>
            <a:r>
              <a:rPr lang="cs-CZ" spc="-65" dirty="0">
                <a:cs typeface="Source Sans Pro"/>
              </a:rPr>
              <a:t> </a:t>
            </a:r>
            <a:r>
              <a:rPr lang="cs-CZ" dirty="0" err="1">
                <a:cs typeface="Source Sans Pro"/>
              </a:rPr>
              <a:t>discussion</a:t>
            </a:r>
            <a:r>
              <a:rPr lang="cs-CZ" dirty="0">
                <a:cs typeface="Source Sans Pro"/>
              </a:rPr>
              <a:t>:</a:t>
            </a:r>
          </a:p>
          <a:p>
            <a:pPr marL="298450" marR="5080" indent="-285750" algn="just">
              <a:lnSpc>
                <a:spcPct val="100000"/>
              </a:lnSpc>
              <a:spcBef>
                <a:spcPts val="100"/>
              </a:spcBef>
              <a:buFont typeface="Arial" panose="020B0604020202020204" pitchFamily="34" charset="0"/>
              <a:buChar char="•"/>
            </a:pPr>
            <a:endParaRPr lang="cs-CZ" dirty="0">
              <a:cs typeface="Source Sans Pro"/>
            </a:endParaRPr>
          </a:p>
          <a:p>
            <a:pPr marL="298450" marR="5080" indent="-285750">
              <a:lnSpc>
                <a:spcPct val="100000"/>
              </a:lnSpc>
              <a:spcBef>
                <a:spcPts val="100"/>
              </a:spcBef>
              <a:buFont typeface="Arial" panose="020B0604020202020204" pitchFamily="34" charset="0"/>
              <a:buChar char="•"/>
            </a:pPr>
            <a:r>
              <a:rPr lang="en-US" dirty="0">
                <a:cs typeface="Source Sans Pro Light"/>
              </a:rPr>
              <a:t>Do you think </a:t>
            </a:r>
            <a:r>
              <a:rPr lang="en-US" spc="-5" dirty="0">
                <a:cs typeface="Source Sans Pro Light"/>
              </a:rPr>
              <a:t>there </a:t>
            </a:r>
            <a:r>
              <a:rPr lang="en-US" spc="-10" dirty="0">
                <a:cs typeface="Source Sans Pro Light"/>
              </a:rPr>
              <a:t>are </a:t>
            </a:r>
            <a:r>
              <a:rPr lang="en-US" spc="-5" dirty="0">
                <a:cs typeface="Source Sans Pro Light"/>
              </a:rPr>
              <a:t>any </a:t>
            </a:r>
            <a:r>
              <a:rPr lang="en-US" dirty="0">
                <a:cs typeface="Source Sans Pro Light"/>
              </a:rPr>
              <a:t>signs of </a:t>
            </a:r>
            <a:r>
              <a:rPr lang="en-US" spc="-5" dirty="0">
                <a:cs typeface="Source Sans Pro Light"/>
              </a:rPr>
              <a:t>life </a:t>
            </a:r>
            <a:r>
              <a:rPr lang="en-US" dirty="0">
                <a:cs typeface="Source Sans Pro Light"/>
              </a:rPr>
              <a:t>in the </a:t>
            </a:r>
            <a:r>
              <a:rPr lang="en-US" spc="-5" dirty="0">
                <a:cs typeface="Source Sans Pro Light"/>
              </a:rPr>
              <a:t>mantle, outer </a:t>
            </a:r>
            <a:r>
              <a:rPr lang="en-US" spc="-10" dirty="0">
                <a:cs typeface="Source Sans Pro Light"/>
              </a:rPr>
              <a:t>core, </a:t>
            </a:r>
            <a:r>
              <a:rPr lang="en-US" dirty="0">
                <a:cs typeface="Source Sans Pro Light"/>
              </a:rPr>
              <a:t>or inner </a:t>
            </a:r>
            <a:r>
              <a:rPr lang="en-US" spc="-15" dirty="0">
                <a:cs typeface="Source Sans Pro Light"/>
              </a:rPr>
              <a:t>core </a:t>
            </a:r>
            <a:r>
              <a:rPr lang="en-US" spc="-5" dirty="0">
                <a:cs typeface="Source Sans Pro Light"/>
              </a:rPr>
              <a:t>layers  </a:t>
            </a:r>
            <a:r>
              <a:rPr lang="en-US" dirty="0">
                <a:cs typeface="Source Sans Pro Light"/>
              </a:rPr>
              <a:t>of</a:t>
            </a:r>
            <a:r>
              <a:rPr lang="en-US" spc="-5" dirty="0">
                <a:cs typeface="Source Sans Pro Light"/>
              </a:rPr>
              <a:t> </a:t>
            </a:r>
            <a:r>
              <a:rPr lang="en-US" dirty="0">
                <a:cs typeface="Source Sans Pro Light"/>
              </a:rPr>
              <a:t>Earth?</a:t>
            </a:r>
            <a:r>
              <a:rPr lang="cs-CZ" dirty="0">
                <a:cs typeface="Source Sans Pro Light"/>
              </a:rPr>
              <a:t> </a:t>
            </a:r>
            <a:r>
              <a:rPr lang="en-US" spc="-5" dirty="0">
                <a:cs typeface="Source Sans Pro Light"/>
              </a:rPr>
              <a:t>Explain </a:t>
            </a:r>
            <a:r>
              <a:rPr lang="en-US" dirty="0">
                <a:cs typeface="Source Sans Pro Light"/>
              </a:rPr>
              <a:t>your </a:t>
            </a:r>
            <a:r>
              <a:rPr lang="en-US" spc="-5" dirty="0">
                <a:cs typeface="Source Sans Pro Light"/>
              </a:rPr>
              <a:t>thoughts.</a:t>
            </a:r>
            <a:endParaRPr lang="cs-CZ" spc="-5" dirty="0">
              <a:cs typeface="Source Sans Pro Light"/>
            </a:endParaRPr>
          </a:p>
          <a:p>
            <a:pPr marL="298450" indent="-285750">
              <a:lnSpc>
                <a:spcPct val="100000"/>
              </a:lnSpc>
              <a:buFont typeface="Arial" panose="020B0604020202020204" pitchFamily="34" charset="0"/>
              <a:buChar char="•"/>
            </a:pPr>
            <a:endParaRPr lang="en-US" dirty="0">
              <a:cs typeface="Source Sans Pro Light"/>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Why do you think the inner core of Earth is solid?</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What is the direction of plate motion at a divergent plate boundary?  How does the hot material break through the lithosphere?</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What happens at a convergent plate boundary?</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What types of plates can meet up at convergent boundaries?</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Which plate’s crust dived under the other’s crust and why do you think that  happened?</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Many places around the edge of the Pacific Ocean experience volcanoes and  earthquakes.</a:t>
            </a:r>
            <a:endParaRPr lang="cs-CZ" spc="-5" dirty="0">
              <a:solidFill>
                <a:srgbClr val="221F1F"/>
              </a:solidFill>
            </a:endParaRP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Why do you think this happens?</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How does seafloor spreading fit into the idea that continents move about on Earth’s  surface?</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p:txBody>
      </p:sp>
      <p:grpSp>
        <p:nvGrpSpPr>
          <p:cNvPr id="7" name="Group 6">
            <a:extLst>
              <a:ext uri="{FF2B5EF4-FFF2-40B4-BE49-F238E27FC236}">
                <a16:creationId xmlns:a16="http://schemas.microsoft.com/office/drawing/2014/main" id="{4FBA3CCA-51D6-40A8-82E9-E6E3E099164C}"/>
              </a:ext>
            </a:extLst>
          </p:cNvPr>
          <p:cNvGrpSpPr/>
          <p:nvPr/>
        </p:nvGrpSpPr>
        <p:grpSpPr>
          <a:xfrm>
            <a:off x="17125156" y="698500"/>
            <a:ext cx="469900" cy="541020"/>
            <a:chOff x="6546338" y="509979"/>
            <a:chExt cx="469900" cy="541020"/>
          </a:xfrm>
        </p:grpSpPr>
        <p:sp>
          <p:nvSpPr>
            <p:cNvPr id="8" name="object 3">
              <a:extLst>
                <a:ext uri="{FF2B5EF4-FFF2-40B4-BE49-F238E27FC236}">
                  <a16:creationId xmlns:a16="http://schemas.microsoft.com/office/drawing/2014/main" id="{50A9F084-7D7A-44B1-ACB7-BD7F43CA4EF9}"/>
                </a:ext>
              </a:extLst>
            </p:cNvPr>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9" name="object 5">
              <a:extLst>
                <a:ext uri="{FF2B5EF4-FFF2-40B4-BE49-F238E27FC236}">
                  <a16:creationId xmlns:a16="http://schemas.microsoft.com/office/drawing/2014/main" id="{D9BAF085-DDEA-4B11-B81A-5C91C3DD96D2}"/>
                </a:ext>
              </a:extLst>
            </p:cNvPr>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pic>
        <p:nvPicPr>
          <p:cNvPr id="13" name="Picture 12">
            <a:extLst>
              <a:ext uri="{FF2B5EF4-FFF2-40B4-BE49-F238E27FC236}">
                <a16:creationId xmlns:a16="http://schemas.microsoft.com/office/drawing/2014/main" id="{302E7CBA-6107-4291-BA27-1ACCE4D7CB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1239243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10AC73C5-368A-4992-917B-0C0A1838E3CA}"/>
              </a:ext>
            </a:extLst>
          </p:cNvPr>
          <p:cNvGrpSpPr/>
          <p:nvPr/>
        </p:nvGrpSpPr>
        <p:grpSpPr>
          <a:xfrm>
            <a:off x="-5059" y="3264173"/>
            <a:ext cx="4800599" cy="828000"/>
            <a:chOff x="0" y="8642689"/>
            <a:chExt cx="4336348" cy="439424"/>
          </a:xfrm>
          <a:solidFill>
            <a:srgbClr val="FFBF00"/>
          </a:solidFill>
        </p:grpSpPr>
        <p:sp>
          <p:nvSpPr>
            <p:cNvPr id="57" name="object 4">
              <a:extLst>
                <a:ext uri="{FF2B5EF4-FFF2-40B4-BE49-F238E27FC236}">
                  <a16:creationId xmlns:a16="http://schemas.microsoft.com/office/drawing/2014/main" id="{52033DA7-B496-435D-A3DB-E45BD45E4B7C}"/>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grpFill/>
          </p:spPr>
          <p:txBody>
            <a:bodyPr wrap="square" lIns="0" tIns="0" rIns="0" bIns="0" rtlCol="0"/>
            <a:lstStyle/>
            <a:p>
              <a:endParaRPr dirty="0"/>
            </a:p>
          </p:txBody>
        </p:sp>
        <p:sp>
          <p:nvSpPr>
            <p:cNvPr id="58" name="object 5">
              <a:extLst>
                <a:ext uri="{FF2B5EF4-FFF2-40B4-BE49-F238E27FC236}">
                  <a16:creationId xmlns:a16="http://schemas.microsoft.com/office/drawing/2014/main" id="{892C04EB-8963-4611-98BC-C2BD5AD407A8}"/>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grpFill/>
          </p:spPr>
          <p:txBody>
            <a:bodyPr wrap="square" lIns="0" tIns="0" rIns="0" bIns="0" rtlCol="0"/>
            <a:lstStyle/>
            <a:p>
              <a:endParaRPr dirty="0"/>
            </a:p>
          </p:txBody>
        </p:sp>
      </p:grpSp>
      <p:sp>
        <p:nvSpPr>
          <p:cNvPr id="10" name="object 10"/>
          <p:cNvSpPr txBox="1"/>
          <p:nvPr/>
        </p:nvSpPr>
        <p:spPr>
          <a:xfrm>
            <a:off x="1046956" y="1689100"/>
            <a:ext cx="17145000" cy="1125949"/>
          </a:xfrm>
          <a:prstGeom prst="rect">
            <a:avLst/>
          </a:prstGeom>
        </p:spPr>
        <p:txBody>
          <a:bodyPr vert="horz" wrap="square" lIns="0" tIns="5080" rIns="0" bIns="0" rtlCol="0">
            <a:spAutoFit/>
          </a:bodyPr>
          <a:lstStyle/>
          <a:p>
            <a:pPr marL="12700" marR="5080">
              <a:spcBef>
                <a:spcPts val="100"/>
              </a:spcBef>
            </a:pPr>
            <a:r>
              <a:rPr lang="en-US" dirty="0">
                <a:solidFill>
                  <a:srgbClr val="221F1F"/>
                </a:solidFill>
                <a:cs typeface="Source Sans Pro Light"/>
              </a:rPr>
              <a:t>The </a:t>
            </a:r>
            <a:r>
              <a:rPr lang="en-US" spc="-5" dirty="0">
                <a:solidFill>
                  <a:srgbClr val="221F1F"/>
                </a:solidFill>
                <a:cs typeface="Source Sans Pro Light"/>
              </a:rPr>
              <a:t>topic </a:t>
            </a:r>
            <a:r>
              <a:rPr lang="en-US" dirty="0">
                <a:solidFill>
                  <a:srgbClr val="221F1F"/>
                </a:solidFill>
                <a:cs typeface="Source Sans Pro Light"/>
              </a:rPr>
              <a:t>of </a:t>
            </a:r>
            <a:r>
              <a:rPr lang="en-US" spc="-15" dirty="0">
                <a:solidFill>
                  <a:srgbClr val="221F1F"/>
                </a:solidFill>
                <a:cs typeface="Source Sans Pro Light"/>
              </a:rPr>
              <a:t>plate </a:t>
            </a:r>
            <a:r>
              <a:rPr lang="en-US" spc="-10" dirty="0">
                <a:solidFill>
                  <a:srgbClr val="221F1F"/>
                </a:solidFill>
                <a:cs typeface="Source Sans Pro Light"/>
              </a:rPr>
              <a:t>tectonics </a:t>
            </a:r>
            <a:r>
              <a:rPr lang="en-US" dirty="0">
                <a:solidFill>
                  <a:srgbClr val="221F1F"/>
                </a:solidFill>
                <a:cs typeface="Source Sans Pro Light"/>
              </a:rPr>
              <a:t>is </a:t>
            </a:r>
            <a:r>
              <a:rPr lang="en-US" spc="-10" dirty="0">
                <a:solidFill>
                  <a:srgbClr val="221F1F"/>
                </a:solidFill>
                <a:cs typeface="Source Sans Pro Light"/>
              </a:rPr>
              <a:t>largely based </a:t>
            </a:r>
            <a:r>
              <a:rPr lang="en-US" dirty="0">
                <a:solidFill>
                  <a:srgbClr val="221F1F"/>
                </a:solidFill>
                <a:cs typeface="Source Sans Pro Light"/>
              </a:rPr>
              <a:t>on </a:t>
            </a:r>
            <a:r>
              <a:rPr lang="en-US" spc="-5" dirty="0">
                <a:solidFill>
                  <a:srgbClr val="221F1F"/>
                </a:solidFill>
                <a:cs typeface="Source Sans Pro Light"/>
              </a:rPr>
              <a:t>Alfred </a:t>
            </a:r>
            <a:r>
              <a:rPr lang="en-US" spc="-10" dirty="0">
                <a:solidFill>
                  <a:srgbClr val="221F1F"/>
                </a:solidFill>
                <a:cs typeface="Source Sans Pro Light"/>
              </a:rPr>
              <a:t>Wegner's </a:t>
            </a:r>
            <a:r>
              <a:rPr lang="en-US" spc="5" dirty="0">
                <a:solidFill>
                  <a:srgbClr val="221F1F"/>
                </a:solidFill>
                <a:cs typeface="Source Sans Pro Light"/>
              </a:rPr>
              <a:t>theory </a:t>
            </a:r>
            <a:r>
              <a:rPr lang="en-US" dirty="0">
                <a:solidFill>
                  <a:srgbClr val="221F1F"/>
                </a:solidFill>
                <a:cs typeface="Source Sans Pro Light"/>
              </a:rPr>
              <a:t>of   </a:t>
            </a:r>
            <a:r>
              <a:rPr lang="en-US" spc="-10" dirty="0">
                <a:solidFill>
                  <a:srgbClr val="221F1F"/>
                </a:solidFill>
                <a:cs typeface="Source Sans Pro Light"/>
              </a:rPr>
              <a:t>continental drift, </a:t>
            </a:r>
            <a:r>
              <a:rPr lang="en-US" dirty="0">
                <a:solidFill>
                  <a:srgbClr val="221F1F"/>
                </a:solidFill>
                <a:cs typeface="Source Sans Pro Light"/>
              </a:rPr>
              <a:t>which </a:t>
            </a:r>
            <a:r>
              <a:rPr lang="en-US" spc="-10" dirty="0">
                <a:solidFill>
                  <a:srgbClr val="221F1F"/>
                </a:solidFill>
                <a:cs typeface="Source Sans Pro Light"/>
              </a:rPr>
              <a:t>became </a:t>
            </a:r>
            <a:r>
              <a:rPr lang="en-US" spc="-15" dirty="0">
                <a:solidFill>
                  <a:srgbClr val="221F1F"/>
                </a:solidFill>
                <a:cs typeface="Source Sans Pro Light"/>
              </a:rPr>
              <a:t>accepted </a:t>
            </a:r>
            <a:r>
              <a:rPr lang="en-US" dirty="0">
                <a:solidFill>
                  <a:srgbClr val="221F1F"/>
                </a:solidFill>
                <a:cs typeface="Source Sans Pro Light"/>
              </a:rPr>
              <a:t>with the discovery of </a:t>
            </a:r>
            <a:r>
              <a:rPr lang="en-US" spc="-5" dirty="0">
                <a:solidFill>
                  <a:srgbClr val="221F1F"/>
                </a:solidFill>
                <a:cs typeface="Source Sans Pro Light"/>
              </a:rPr>
              <a:t>seafloor </a:t>
            </a:r>
            <a:r>
              <a:rPr lang="en-US" spc="-10" dirty="0">
                <a:solidFill>
                  <a:srgbClr val="221F1F"/>
                </a:solidFill>
                <a:cs typeface="Source Sans Pro Light"/>
              </a:rPr>
              <a:t>spreading  </a:t>
            </a:r>
            <a:r>
              <a:rPr lang="en-US" dirty="0">
                <a:solidFill>
                  <a:srgbClr val="221F1F"/>
                </a:solidFill>
                <a:cs typeface="Source Sans Pro Light"/>
              </a:rPr>
              <a:t>in the </a:t>
            </a:r>
            <a:r>
              <a:rPr lang="en-US" spc="-5" dirty="0">
                <a:solidFill>
                  <a:srgbClr val="221F1F"/>
                </a:solidFill>
                <a:cs typeface="Source Sans Pro Light"/>
              </a:rPr>
              <a:t>Atlantic </a:t>
            </a:r>
            <a:r>
              <a:rPr lang="en-US" spc="-10" dirty="0">
                <a:solidFill>
                  <a:srgbClr val="221F1F"/>
                </a:solidFill>
                <a:cs typeface="Source Sans Pro Light"/>
              </a:rPr>
              <a:t>Ocean, </a:t>
            </a:r>
            <a:r>
              <a:rPr lang="en-US" spc="-5" dirty="0">
                <a:solidFill>
                  <a:srgbClr val="221F1F"/>
                </a:solidFill>
                <a:cs typeface="Source Sans Pro Light"/>
              </a:rPr>
              <a:t>and </a:t>
            </a:r>
            <a:r>
              <a:rPr lang="en-US" spc="-20" dirty="0">
                <a:solidFill>
                  <a:srgbClr val="221F1F"/>
                </a:solidFill>
                <a:cs typeface="Source Sans Pro Light"/>
              </a:rPr>
              <a:t>after </a:t>
            </a:r>
            <a:r>
              <a:rPr lang="en-US" spc="-5" dirty="0">
                <a:solidFill>
                  <a:srgbClr val="221F1F"/>
                </a:solidFill>
                <a:cs typeface="Source Sans Pro Light"/>
              </a:rPr>
              <a:t>fossil, </a:t>
            </a:r>
            <a:r>
              <a:rPr lang="en-US" spc="-10" dirty="0">
                <a:solidFill>
                  <a:srgbClr val="221F1F"/>
                </a:solidFill>
                <a:cs typeface="Source Sans Pro Light"/>
              </a:rPr>
              <a:t>flora, </a:t>
            </a:r>
            <a:r>
              <a:rPr lang="en-US" spc="-5" dirty="0">
                <a:solidFill>
                  <a:srgbClr val="221F1F"/>
                </a:solidFill>
                <a:cs typeface="Source Sans Pro Light"/>
              </a:rPr>
              <a:t>and </a:t>
            </a:r>
            <a:r>
              <a:rPr lang="en-US" spc="-10" dirty="0">
                <a:solidFill>
                  <a:srgbClr val="221F1F"/>
                </a:solidFill>
                <a:cs typeface="Source Sans Pro Light"/>
              </a:rPr>
              <a:t>geological </a:t>
            </a:r>
            <a:r>
              <a:rPr lang="en-US" spc="-5" dirty="0">
                <a:solidFill>
                  <a:srgbClr val="221F1F"/>
                </a:solidFill>
                <a:cs typeface="Source Sans Pro Light"/>
              </a:rPr>
              <a:t>studies </a:t>
            </a:r>
            <a:r>
              <a:rPr lang="en-US" dirty="0">
                <a:solidFill>
                  <a:srgbClr val="221F1F"/>
                </a:solidFill>
                <a:cs typeface="Source Sans Pro Light"/>
              </a:rPr>
              <a:t>in </a:t>
            </a:r>
            <a:r>
              <a:rPr lang="en-US" spc="-10" dirty="0">
                <a:solidFill>
                  <a:srgbClr val="221F1F"/>
                </a:solidFill>
                <a:cs typeface="Source Sans Pro Light"/>
              </a:rPr>
              <a:t>Africa </a:t>
            </a:r>
            <a:r>
              <a:rPr lang="en-US" spc="-5" dirty="0">
                <a:solidFill>
                  <a:srgbClr val="221F1F"/>
                </a:solidFill>
                <a:cs typeface="Source Sans Pro Light"/>
              </a:rPr>
              <a:t>and  </a:t>
            </a:r>
            <a:r>
              <a:rPr lang="en-US" dirty="0">
                <a:solidFill>
                  <a:srgbClr val="221F1F"/>
                </a:solidFill>
                <a:cs typeface="Source Sans Pro Light"/>
              </a:rPr>
              <a:t>South</a:t>
            </a:r>
            <a:r>
              <a:rPr lang="en-US" spc="315" dirty="0">
                <a:solidFill>
                  <a:srgbClr val="221F1F"/>
                </a:solidFill>
                <a:cs typeface="Source Sans Pro Light"/>
              </a:rPr>
              <a:t> </a:t>
            </a:r>
            <a:r>
              <a:rPr lang="en-US" spc="-5" dirty="0">
                <a:solidFill>
                  <a:srgbClr val="221F1F"/>
                </a:solidFill>
                <a:cs typeface="Source Sans Pro Light"/>
              </a:rPr>
              <a:t>America. </a:t>
            </a:r>
            <a:r>
              <a:rPr lang="en-US" spc="5" dirty="0">
                <a:solidFill>
                  <a:srgbClr val="221F1F"/>
                </a:solidFill>
                <a:cs typeface="Source Sans Pro Light"/>
              </a:rPr>
              <a:t>In </a:t>
            </a:r>
            <a:r>
              <a:rPr lang="en-US" dirty="0">
                <a:solidFill>
                  <a:srgbClr val="221F1F"/>
                </a:solidFill>
                <a:cs typeface="Source Sans Pro Light"/>
              </a:rPr>
              <a:t>this  lesson,  </a:t>
            </a:r>
            <a:r>
              <a:rPr lang="en-US" spc="-10" dirty="0">
                <a:solidFill>
                  <a:srgbClr val="221F1F"/>
                </a:solidFill>
                <a:cs typeface="Source Sans Pro Light"/>
              </a:rPr>
              <a:t>students </a:t>
            </a:r>
            <a:r>
              <a:rPr lang="en-US" dirty="0">
                <a:solidFill>
                  <a:srgbClr val="221F1F"/>
                </a:solidFill>
                <a:cs typeface="Source Sans Pro Light"/>
              </a:rPr>
              <a:t>will  </a:t>
            </a:r>
            <a:r>
              <a:rPr lang="en-US" spc="-10" dirty="0">
                <a:solidFill>
                  <a:srgbClr val="221F1F"/>
                </a:solidFill>
                <a:cs typeface="Source Sans Pro Light"/>
              </a:rPr>
              <a:t>learn </a:t>
            </a:r>
            <a:r>
              <a:rPr lang="en-US" spc="-5" dirty="0">
                <a:solidFill>
                  <a:srgbClr val="221F1F"/>
                </a:solidFill>
                <a:cs typeface="Source Sans Pro Light"/>
              </a:rPr>
              <a:t>about </a:t>
            </a:r>
            <a:r>
              <a:rPr lang="en-US" spc="-20" dirty="0">
                <a:solidFill>
                  <a:srgbClr val="221F1F"/>
                </a:solidFill>
                <a:cs typeface="Source Sans Pro Light"/>
              </a:rPr>
              <a:t>Earth’s </a:t>
            </a:r>
            <a:r>
              <a:rPr lang="en-US" spc="-10" dirty="0">
                <a:solidFill>
                  <a:srgbClr val="221F1F"/>
                </a:solidFill>
                <a:cs typeface="Source Sans Pro Light"/>
              </a:rPr>
              <a:t>structure,  differences </a:t>
            </a:r>
            <a:r>
              <a:rPr lang="en-US" spc="-5" dirty="0">
                <a:solidFill>
                  <a:srgbClr val="221F1F"/>
                </a:solidFill>
                <a:cs typeface="Source Sans Pro Light"/>
              </a:rPr>
              <a:t>between </a:t>
            </a:r>
            <a:r>
              <a:rPr lang="en-US" spc="-10" dirty="0">
                <a:solidFill>
                  <a:srgbClr val="221F1F"/>
                </a:solidFill>
                <a:cs typeface="Source Sans Pro Light"/>
              </a:rPr>
              <a:t>various </a:t>
            </a:r>
            <a:r>
              <a:rPr lang="en-US" dirty="0">
                <a:solidFill>
                  <a:srgbClr val="221F1F"/>
                </a:solidFill>
                <a:cs typeface="Source Sans Pro Light"/>
              </a:rPr>
              <a:t>types of </a:t>
            </a:r>
            <a:r>
              <a:rPr lang="en-US" spc="-10" dirty="0">
                <a:solidFill>
                  <a:srgbClr val="221F1F"/>
                </a:solidFill>
                <a:cs typeface="Source Sans Pro Light"/>
              </a:rPr>
              <a:t>tectonic </a:t>
            </a:r>
            <a:r>
              <a:rPr lang="en-US" spc="-15" dirty="0">
                <a:solidFill>
                  <a:srgbClr val="221F1F"/>
                </a:solidFill>
                <a:cs typeface="Source Sans Pro Light"/>
              </a:rPr>
              <a:t>plate </a:t>
            </a:r>
            <a:r>
              <a:rPr lang="en-US" spc="-5" dirty="0">
                <a:solidFill>
                  <a:srgbClr val="221F1F"/>
                </a:solidFill>
                <a:cs typeface="Source Sans Pro Light"/>
              </a:rPr>
              <a:t>boundaries, </a:t>
            </a:r>
            <a:r>
              <a:rPr lang="en-US" dirty="0">
                <a:solidFill>
                  <a:srgbClr val="221F1F"/>
                </a:solidFill>
                <a:cs typeface="Source Sans Pro Light"/>
              </a:rPr>
              <a:t>their </a:t>
            </a:r>
            <a:r>
              <a:rPr lang="en-US" spc="-10" dirty="0">
                <a:solidFill>
                  <a:srgbClr val="221F1F"/>
                </a:solidFill>
                <a:cs typeface="Source Sans Pro Light"/>
              </a:rPr>
              <a:t>outcomes,  </a:t>
            </a:r>
            <a:r>
              <a:rPr lang="en-US" spc="-5" dirty="0">
                <a:solidFill>
                  <a:srgbClr val="221F1F"/>
                </a:solidFill>
                <a:cs typeface="Source Sans Pro Light"/>
              </a:rPr>
              <a:t>and </a:t>
            </a:r>
            <a:r>
              <a:rPr lang="en-US" dirty="0">
                <a:solidFill>
                  <a:srgbClr val="221F1F"/>
                </a:solidFill>
                <a:cs typeface="Source Sans Pro Light"/>
              </a:rPr>
              <a:t>their </a:t>
            </a:r>
            <a:r>
              <a:rPr lang="en-US" spc="-5" dirty="0">
                <a:solidFill>
                  <a:srgbClr val="221F1F"/>
                </a:solidFill>
                <a:cs typeface="Source Sans Pro Light"/>
              </a:rPr>
              <a:t>connection </a:t>
            </a:r>
            <a:r>
              <a:rPr lang="en-US" spc="-10" dirty="0">
                <a:solidFill>
                  <a:srgbClr val="221F1F"/>
                </a:solidFill>
                <a:cs typeface="Source Sans Pro Light"/>
              </a:rPr>
              <a:t>to locations </a:t>
            </a:r>
            <a:r>
              <a:rPr lang="en-US" dirty="0">
                <a:solidFill>
                  <a:srgbClr val="221F1F"/>
                </a:solidFill>
                <a:cs typeface="Source Sans Pro Light"/>
              </a:rPr>
              <a:t>of </a:t>
            </a:r>
            <a:r>
              <a:rPr lang="en-US" spc="-5" dirty="0">
                <a:solidFill>
                  <a:srgbClr val="221F1F"/>
                </a:solidFill>
                <a:cs typeface="Source Sans Pro Light"/>
              </a:rPr>
              <a:t>volcanoes and </a:t>
            </a:r>
            <a:r>
              <a:rPr lang="en-US" spc="-10" dirty="0">
                <a:solidFill>
                  <a:srgbClr val="221F1F"/>
                </a:solidFill>
                <a:cs typeface="Source Sans Pro Light"/>
              </a:rPr>
              <a:t>earthquake</a:t>
            </a:r>
            <a:r>
              <a:rPr lang="en-US" spc="40" dirty="0">
                <a:solidFill>
                  <a:srgbClr val="221F1F"/>
                </a:solidFill>
                <a:cs typeface="Source Sans Pro Light"/>
              </a:rPr>
              <a:t> </a:t>
            </a:r>
            <a:r>
              <a:rPr lang="en-US" spc="-10" dirty="0">
                <a:solidFill>
                  <a:srgbClr val="221F1F"/>
                </a:solidFill>
                <a:cs typeface="Source Sans Pro Light"/>
              </a:rPr>
              <a:t>activity.</a:t>
            </a:r>
            <a:endParaRPr lang="en-US" dirty="0">
              <a:cs typeface="Source Sans Pro Light"/>
            </a:endParaRPr>
          </a:p>
          <a:p>
            <a:pPr marL="12700" marR="5080">
              <a:lnSpc>
                <a:spcPct val="100000"/>
              </a:lnSpc>
              <a:spcBef>
                <a:spcPts val="100"/>
              </a:spcBef>
            </a:pPr>
            <a:r>
              <a:rPr lang="en-US" dirty="0">
                <a:solidFill>
                  <a:srgbClr val="231F20"/>
                </a:solidFill>
                <a:cs typeface="Source Sans Pro Light"/>
              </a:rPr>
              <a:t>.</a:t>
            </a:r>
            <a:endParaRPr lang="en-US" dirty="0">
              <a:cs typeface="Source Sans Pro Light"/>
            </a:endParaRPr>
          </a:p>
        </p:txBody>
      </p:sp>
      <p:sp>
        <p:nvSpPr>
          <p:cNvPr id="11" name="object 11"/>
          <p:cNvSpPr txBox="1"/>
          <p:nvPr/>
        </p:nvSpPr>
        <p:spPr>
          <a:xfrm>
            <a:off x="1028698" y="4378280"/>
            <a:ext cx="16858458" cy="1120820"/>
          </a:xfrm>
          <a:prstGeom prst="rect">
            <a:avLst/>
          </a:prstGeom>
        </p:spPr>
        <p:txBody>
          <a:bodyPr vert="horz" wrap="square" lIns="0" tIns="12700" rIns="0" bIns="0" rtlCol="0">
            <a:spAutoFit/>
          </a:bodyPr>
          <a:lstStyle/>
          <a:p>
            <a:pPr marL="298450" marR="104775" indent="-285750">
              <a:lnSpc>
                <a:spcPct val="100000"/>
              </a:lnSpc>
              <a:spcBef>
                <a:spcPts val="100"/>
              </a:spcBef>
              <a:buFont typeface="Arial" panose="020B0604020202020204" pitchFamily="34" charset="0"/>
              <a:buChar char="•"/>
            </a:pPr>
            <a:r>
              <a:rPr lang="en-US" dirty="0">
                <a:solidFill>
                  <a:srgbClr val="221F1F"/>
                </a:solidFill>
                <a:cs typeface="Source Sans Pro Light"/>
              </a:rPr>
              <a:t>Describe the </a:t>
            </a:r>
            <a:r>
              <a:rPr lang="en-US" spc="-10" dirty="0">
                <a:solidFill>
                  <a:srgbClr val="221F1F"/>
                </a:solidFill>
                <a:cs typeface="Source Sans Pro Light"/>
              </a:rPr>
              <a:t>general </a:t>
            </a:r>
            <a:r>
              <a:rPr lang="en-US" spc="-5" dirty="0">
                <a:solidFill>
                  <a:srgbClr val="221F1F"/>
                </a:solidFill>
                <a:cs typeface="Source Sans Pro Light"/>
              </a:rPr>
              <a:t>distribution </a:t>
            </a:r>
            <a:r>
              <a:rPr lang="en-US" dirty="0">
                <a:solidFill>
                  <a:srgbClr val="221F1F"/>
                </a:solidFill>
                <a:cs typeface="Source Sans Pro Light"/>
              </a:rPr>
              <a:t>of </a:t>
            </a:r>
            <a:r>
              <a:rPr lang="en-US" spc="-5" dirty="0">
                <a:solidFill>
                  <a:srgbClr val="221F1F"/>
                </a:solidFill>
                <a:cs typeface="Source Sans Pro Light"/>
              </a:rPr>
              <a:t>fold </a:t>
            </a:r>
            <a:r>
              <a:rPr lang="en-US" spc="-10" dirty="0">
                <a:solidFill>
                  <a:srgbClr val="221F1F"/>
                </a:solidFill>
                <a:cs typeface="Source Sans Pro Light"/>
              </a:rPr>
              <a:t>mountains, </a:t>
            </a:r>
            <a:r>
              <a:rPr lang="en-US" spc="-5" dirty="0">
                <a:solidFill>
                  <a:srgbClr val="221F1F"/>
                </a:solidFill>
                <a:cs typeface="Source Sans Pro Light"/>
              </a:rPr>
              <a:t>volcanoes, and earthquakes, and  explain </a:t>
            </a:r>
            <a:r>
              <a:rPr lang="en-US" dirty="0">
                <a:solidFill>
                  <a:srgbClr val="221F1F"/>
                </a:solidFill>
                <a:cs typeface="Source Sans Pro Light"/>
              </a:rPr>
              <a:t>how this </a:t>
            </a:r>
            <a:r>
              <a:rPr lang="en-US" spc="-5" dirty="0">
                <a:solidFill>
                  <a:srgbClr val="221F1F"/>
                </a:solidFill>
                <a:cs typeface="Source Sans Pro Light"/>
              </a:rPr>
              <a:t>distribution </a:t>
            </a:r>
            <a:r>
              <a:rPr lang="en-US" dirty="0">
                <a:solidFill>
                  <a:srgbClr val="221F1F"/>
                </a:solidFill>
                <a:cs typeface="Source Sans Pro Light"/>
              </a:rPr>
              <a:t>is </a:t>
            </a:r>
            <a:r>
              <a:rPr lang="en-US" spc="-15" dirty="0">
                <a:solidFill>
                  <a:srgbClr val="221F1F"/>
                </a:solidFill>
                <a:cs typeface="Source Sans Pro Light"/>
              </a:rPr>
              <a:t>related </a:t>
            </a:r>
            <a:r>
              <a:rPr lang="en-US" spc="-10" dirty="0">
                <a:solidFill>
                  <a:srgbClr val="221F1F"/>
                </a:solidFill>
                <a:cs typeface="Source Sans Pro Light"/>
              </a:rPr>
              <a:t>to </a:t>
            </a:r>
            <a:r>
              <a:rPr lang="en-US" spc="-5" dirty="0">
                <a:solidFill>
                  <a:srgbClr val="221F1F"/>
                </a:solidFill>
                <a:cs typeface="Source Sans Pro Light"/>
              </a:rPr>
              <a:t>movements </a:t>
            </a:r>
            <a:r>
              <a:rPr lang="en-US" spc="-20" dirty="0">
                <a:solidFill>
                  <a:srgbClr val="221F1F"/>
                </a:solidFill>
                <a:cs typeface="Source Sans Pro Light"/>
              </a:rPr>
              <a:t>at </a:t>
            </a:r>
            <a:r>
              <a:rPr lang="en-US" spc="-15" dirty="0">
                <a:solidFill>
                  <a:srgbClr val="221F1F"/>
                </a:solidFill>
                <a:cs typeface="Source Sans Pro Light"/>
              </a:rPr>
              <a:t>plate</a:t>
            </a:r>
            <a:r>
              <a:rPr lang="en-US" spc="80" dirty="0">
                <a:solidFill>
                  <a:srgbClr val="221F1F"/>
                </a:solidFill>
                <a:cs typeface="Source Sans Pro Light"/>
              </a:rPr>
              <a:t> </a:t>
            </a:r>
            <a:r>
              <a:rPr lang="en-US" spc="-5" dirty="0">
                <a:solidFill>
                  <a:srgbClr val="221F1F"/>
                </a:solidFill>
                <a:cs typeface="Source Sans Pro Light"/>
              </a:rPr>
              <a:t>boundaries.</a:t>
            </a:r>
            <a:endParaRPr lang="en-US" dirty="0">
              <a:cs typeface="Source Sans Pro Light"/>
            </a:endParaRPr>
          </a:p>
          <a:p>
            <a:pPr marL="298450" marR="5080" indent="-285750">
              <a:lnSpc>
                <a:spcPct val="100000"/>
              </a:lnSpc>
              <a:buFont typeface="Arial" panose="020B0604020202020204" pitchFamily="34" charset="0"/>
              <a:buChar char="•"/>
            </a:pPr>
            <a:r>
              <a:rPr lang="en-US" dirty="0">
                <a:solidFill>
                  <a:srgbClr val="221F1F"/>
                </a:solidFill>
                <a:cs typeface="Source Sans Pro Light"/>
              </a:rPr>
              <a:t>Show </a:t>
            </a:r>
            <a:r>
              <a:rPr lang="en-US" spc="-15" dirty="0">
                <a:solidFill>
                  <a:srgbClr val="221F1F"/>
                </a:solidFill>
                <a:cs typeface="Source Sans Pro Light"/>
              </a:rPr>
              <a:t>a </a:t>
            </a:r>
            <a:r>
              <a:rPr lang="en-US" spc="-10" dirty="0">
                <a:solidFill>
                  <a:srgbClr val="221F1F"/>
                </a:solidFill>
                <a:cs typeface="Source Sans Pro Light"/>
              </a:rPr>
              <a:t>basic understanding </a:t>
            </a:r>
            <a:r>
              <a:rPr lang="en-US" dirty="0">
                <a:solidFill>
                  <a:srgbClr val="221F1F"/>
                </a:solidFill>
                <a:cs typeface="Source Sans Pro Light"/>
              </a:rPr>
              <a:t>of </a:t>
            </a:r>
            <a:r>
              <a:rPr lang="en-US" spc="-15" dirty="0">
                <a:solidFill>
                  <a:srgbClr val="221F1F"/>
                </a:solidFill>
                <a:cs typeface="Source Sans Pro Light"/>
              </a:rPr>
              <a:t>plate </a:t>
            </a:r>
            <a:r>
              <a:rPr lang="en-US" spc="-10" dirty="0">
                <a:solidFill>
                  <a:srgbClr val="221F1F"/>
                </a:solidFill>
                <a:cs typeface="Source Sans Pro Light"/>
              </a:rPr>
              <a:t>tectonics, </a:t>
            </a:r>
            <a:r>
              <a:rPr lang="en-US" spc="-5" dirty="0">
                <a:solidFill>
                  <a:srgbClr val="221F1F"/>
                </a:solidFill>
                <a:cs typeface="Source Sans Pro Light"/>
              </a:rPr>
              <a:t>describe </a:t>
            </a:r>
            <a:r>
              <a:rPr lang="en-US" dirty="0">
                <a:solidFill>
                  <a:srgbClr val="221F1F"/>
                </a:solidFill>
                <a:cs typeface="Source Sans Pro Light"/>
              </a:rPr>
              <a:t>the </a:t>
            </a:r>
            <a:r>
              <a:rPr lang="en-US" spc="-10" dirty="0">
                <a:solidFill>
                  <a:srgbClr val="221F1F"/>
                </a:solidFill>
                <a:cs typeface="Source Sans Pro Light"/>
              </a:rPr>
              <a:t>global </a:t>
            </a:r>
            <a:r>
              <a:rPr lang="en-US" spc="-20" dirty="0">
                <a:solidFill>
                  <a:srgbClr val="221F1F"/>
                </a:solidFill>
                <a:cs typeface="Source Sans Pro Light"/>
              </a:rPr>
              <a:t>pattern </a:t>
            </a:r>
            <a:r>
              <a:rPr lang="en-US" dirty="0">
                <a:solidFill>
                  <a:srgbClr val="221F1F"/>
                </a:solidFill>
                <a:cs typeface="Source Sans Pro Light"/>
              </a:rPr>
              <a:t>of </a:t>
            </a:r>
            <a:r>
              <a:rPr lang="en-US" spc="-10" dirty="0">
                <a:solidFill>
                  <a:srgbClr val="221F1F"/>
                </a:solidFill>
                <a:cs typeface="Source Sans Pro Light"/>
              </a:rPr>
              <a:t>plates  </a:t>
            </a:r>
            <a:r>
              <a:rPr lang="en-US" spc="-5" dirty="0">
                <a:solidFill>
                  <a:srgbClr val="221F1F"/>
                </a:solidFill>
                <a:cs typeface="Source Sans Pro Light"/>
              </a:rPr>
              <a:t>and </a:t>
            </a:r>
            <a:r>
              <a:rPr lang="en-US" dirty="0">
                <a:solidFill>
                  <a:srgbClr val="221F1F"/>
                </a:solidFill>
                <a:cs typeface="Source Sans Pro Light"/>
              </a:rPr>
              <a:t>their </a:t>
            </a:r>
            <a:r>
              <a:rPr lang="en-US" spc="-10" dirty="0">
                <a:solidFill>
                  <a:srgbClr val="221F1F"/>
                </a:solidFill>
                <a:cs typeface="Source Sans Pro Light"/>
              </a:rPr>
              <a:t>structure, </a:t>
            </a:r>
            <a:r>
              <a:rPr lang="en-US" spc="-5" dirty="0">
                <a:solidFill>
                  <a:srgbClr val="221F1F"/>
                </a:solidFill>
                <a:cs typeface="Source Sans Pro Light"/>
              </a:rPr>
              <a:t>and be </a:t>
            </a:r>
            <a:r>
              <a:rPr lang="en-US" spc="-15" dirty="0">
                <a:solidFill>
                  <a:srgbClr val="221F1F"/>
                </a:solidFill>
                <a:cs typeface="Source Sans Pro Light"/>
              </a:rPr>
              <a:t>aware </a:t>
            </a:r>
            <a:r>
              <a:rPr lang="en-US" dirty="0">
                <a:solidFill>
                  <a:srgbClr val="221F1F"/>
                </a:solidFill>
                <a:cs typeface="Source Sans Pro Light"/>
              </a:rPr>
              <a:t>of </a:t>
            </a:r>
            <a:r>
              <a:rPr lang="en-US" spc="-15" dirty="0">
                <a:solidFill>
                  <a:srgbClr val="221F1F"/>
                </a:solidFill>
                <a:cs typeface="Source Sans Pro Light"/>
              </a:rPr>
              <a:t>plate </a:t>
            </a:r>
            <a:r>
              <a:rPr lang="en-US" spc="-5" dirty="0">
                <a:solidFill>
                  <a:srgbClr val="221F1F"/>
                </a:solidFill>
                <a:cs typeface="Source Sans Pro Light"/>
              </a:rPr>
              <a:t>movements and </a:t>
            </a:r>
            <a:r>
              <a:rPr lang="en-US" dirty="0">
                <a:solidFill>
                  <a:srgbClr val="221F1F"/>
                </a:solidFill>
                <a:cs typeface="Source Sans Pro Light"/>
              </a:rPr>
              <a:t>their </a:t>
            </a:r>
            <a:r>
              <a:rPr lang="en-US" spc="-10" dirty="0">
                <a:solidFill>
                  <a:srgbClr val="221F1F"/>
                </a:solidFill>
                <a:cs typeface="Source Sans Pro Light"/>
              </a:rPr>
              <a:t>effects </a:t>
            </a:r>
            <a:r>
              <a:rPr lang="en-US" dirty="0">
                <a:solidFill>
                  <a:srgbClr val="221F1F"/>
                </a:solidFill>
                <a:cs typeface="Source Sans Pro Light"/>
              </a:rPr>
              <a:t>– </a:t>
            </a:r>
            <a:r>
              <a:rPr lang="en-US" spc="-10" dirty="0">
                <a:solidFill>
                  <a:srgbClr val="221F1F"/>
                </a:solidFill>
                <a:cs typeface="Source Sans Pro Light"/>
              </a:rPr>
              <a:t>constructive  (plates </a:t>
            </a:r>
            <a:r>
              <a:rPr lang="en-US" dirty="0">
                <a:solidFill>
                  <a:srgbClr val="221F1F"/>
                </a:solidFill>
                <a:cs typeface="Source Sans Pro Light"/>
              </a:rPr>
              <a:t>moving </a:t>
            </a:r>
            <a:r>
              <a:rPr lang="en-US" spc="-15" dirty="0">
                <a:solidFill>
                  <a:srgbClr val="221F1F"/>
                </a:solidFill>
                <a:cs typeface="Source Sans Pro Light"/>
              </a:rPr>
              <a:t>away </a:t>
            </a:r>
            <a:r>
              <a:rPr lang="en-US" spc="-5" dirty="0">
                <a:solidFill>
                  <a:srgbClr val="221F1F"/>
                </a:solidFill>
                <a:cs typeface="Source Sans Pro Light"/>
              </a:rPr>
              <a:t>from </a:t>
            </a:r>
            <a:r>
              <a:rPr lang="en-US" spc="-10" dirty="0">
                <a:solidFill>
                  <a:srgbClr val="221F1F"/>
                </a:solidFill>
                <a:cs typeface="Source Sans Pro Light"/>
              </a:rPr>
              <a:t>each </a:t>
            </a:r>
            <a:r>
              <a:rPr lang="en-US" spc="-5" dirty="0">
                <a:solidFill>
                  <a:srgbClr val="221F1F"/>
                </a:solidFill>
                <a:cs typeface="Source Sans Pro Light"/>
              </a:rPr>
              <a:t>other), destructive </a:t>
            </a:r>
            <a:r>
              <a:rPr lang="en-US" spc="-10" dirty="0">
                <a:solidFill>
                  <a:srgbClr val="221F1F"/>
                </a:solidFill>
                <a:cs typeface="Source Sans Pro Light"/>
              </a:rPr>
              <a:t>(plates </a:t>
            </a:r>
            <a:r>
              <a:rPr lang="en-US" dirty="0">
                <a:solidFill>
                  <a:srgbClr val="221F1F"/>
                </a:solidFill>
                <a:cs typeface="Source Sans Pro Light"/>
              </a:rPr>
              <a:t>moving </a:t>
            </a:r>
            <a:r>
              <a:rPr lang="en-US" spc="-15" dirty="0">
                <a:solidFill>
                  <a:srgbClr val="221F1F"/>
                </a:solidFill>
                <a:cs typeface="Source Sans Pro Light"/>
              </a:rPr>
              <a:t>towards </a:t>
            </a:r>
            <a:r>
              <a:rPr lang="en-US" spc="-10" dirty="0">
                <a:solidFill>
                  <a:srgbClr val="221F1F"/>
                </a:solidFill>
                <a:cs typeface="Source Sans Pro Light"/>
              </a:rPr>
              <a:t>each </a:t>
            </a:r>
            <a:r>
              <a:rPr lang="en-US" spc="-5" dirty="0">
                <a:solidFill>
                  <a:srgbClr val="221F1F"/>
                </a:solidFill>
                <a:cs typeface="Source Sans Pro Light"/>
              </a:rPr>
              <a:t>other),  and conservative </a:t>
            </a:r>
            <a:r>
              <a:rPr lang="en-US" spc="-10" dirty="0">
                <a:solidFill>
                  <a:srgbClr val="221F1F"/>
                </a:solidFill>
                <a:cs typeface="Source Sans Pro Light"/>
              </a:rPr>
              <a:t>(plates </a:t>
            </a:r>
            <a:r>
              <a:rPr lang="en-US" dirty="0">
                <a:solidFill>
                  <a:srgbClr val="221F1F"/>
                </a:solidFill>
                <a:cs typeface="Source Sans Pro Light"/>
              </a:rPr>
              <a:t>sliding </a:t>
            </a:r>
            <a:r>
              <a:rPr lang="en-US" spc="-20" dirty="0">
                <a:solidFill>
                  <a:srgbClr val="221F1F"/>
                </a:solidFill>
                <a:cs typeface="Source Sans Pro Light"/>
              </a:rPr>
              <a:t>past </a:t>
            </a:r>
            <a:r>
              <a:rPr lang="en-US" spc="-10" dirty="0">
                <a:solidFill>
                  <a:srgbClr val="221F1F"/>
                </a:solidFill>
                <a:cs typeface="Source Sans Pro Light"/>
              </a:rPr>
              <a:t>each</a:t>
            </a:r>
            <a:r>
              <a:rPr lang="en-US" spc="35" dirty="0">
                <a:solidFill>
                  <a:srgbClr val="221F1F"/>
                </a:solidFill>
                <a:cs typeface="Source Sans Pro Light"/>
              </a:rPr>
              <a:t> </a:t>
            </a:r>
            <a:r>
              <a:rPr lang="en-US" spc="-5" dirty="0">
                <a:solidFill>
                  <a:srgbClr val="221F1F"/>
                </a:solidFill>
                <a:cs typeface="Source Sans Pro Light"/>
              </a:rPr>
              <a:t>other).</a:t>
            </a:r>
            <a:endParaRPr lang="en-US" dirty="0">
              <a:cs typeface="Source Sans Pro Light"/>
            </a:endParaRPr>
          </a:p>
          <a:p>
            <a:pPr marL="298450" marR="30480" indent="-285750">
              <a:lnSpc>
                <a:spcPct val="100000"/>
              </a:lnSpc>
              <a:buFont typeface="Arial" panose="020B0604020202020204" pitchFamily="34" charset="0"/>
              <a:buChar char="•"/>
            </a:pPr>
            <a:r>
              <a:rPr lang="en-US" spc="-15" dirty="0">
                <a:solidFill>
                  <a:srgbClr val="221F1F"/>
                </a:solidFill>
                <a:cs typeface="Source Sans Pro Light"/>
              </a:rPr>
              <a:t>Demonstrate </a:t>
            </a:r>
            <a:r>
              <a:rPr lang="en-US" spc="-10" dirty="0">
                <a:solidFill>
                  <a:srgbClr val="221F1F"/>
                </a:solidFill>
                <a:cs typeface="Source Sans Pro Light"/>
              </a:rPr>
              <a:t>an understanding </a:t>
            </a:r>
            <a:r>
              <a:rPr lang="en-US" dirty="0">
                <a:solidFill>
                  <a:srgbClr val="221F1F"/>
                </a:solidFill>
                <a:cs typeface="Source Sans Pro Light"/>
              </a:rPr>
              <a:t>of the </a:t>
            </a:r>
            <a:r>
              <a:rPr lang="en-US" spc="-5" dirty="0">
                <a:solidFill>
                  <a:srgbClr val="221F1F"/>
                </a:solidFill>
                <a:cs typeface="Source Sans Pro Light"/>
              </a:rPr>
              <a:t>main </a:t>
            </a:r>
            <a:r>
              <a:rPr lang="en-US" spc="-15" dirty="0">
                <a:solidFill>
                  <a:srgbClr val="221F1F"/>
                </a:solidFill>
                <a:cs typeface="Source Sans Pro Light"/>
              </a:rPr>
              <a:t>features </a:t>
            </a:r>
            <a:r>
              <a:rPr lang="en-US" dirty="0">
                <a:solidFill>
                  <a:srgbClr val="221F1F"/>
                </a:solidFill>
                <a:cs typeface="Source Sans Pro Light"/>
              </a:rPr>
              <a:t>of </a:t>
            </a:r>
            <a:r>
              <a:rPr lang="en-US" spc="-5" dirty="0">
                <a:solidFill>
                  <a:srgbClr val="221F1F"/>
                </a:solidFill>
                <a:cs typeface="Source Sans Pro Light"/>
              </a:rPr>
              <a:t>volcanoes (and </a:t>
            </a:r>
            <a:r>
              <a:rPr lang="en-US" dirty="0">
                <a:solidFill>
                  <a:srgbClr val="221F1F"/>
                </a:solidFill>
                <a:cs typeface="Source Sans Pro Light"/>
              </a:rPr>
              <a:t>their </a:t>
            </a:r>
            <a:r>
              <a:rPr lang="en-US" spc="-5" dirty="0">
                <a:solidFill>
                  <a:srgbClr val="221F1F"/>
                </a:solidFill>
                <a:cs typeface="Source Sans Pro Light"/>
              </a:rPr>
              <a:t>eruptions)  and earthquakes.</a:t>
            </a:r>
            <a:endParaRPr lang="en-US" dirty="0">
              <a:cs typeface="Source Sans Pro Light"/>
            </a:endParaRPr>
          </a:p>
        </p:txBody>
      </p:sp>
      <p:sp>
        <p:nvSpPr>
          <p:cNvPr id="12" name="object 12"/>
          <p:cNvSpPr txBox="1"/>
          <p:nvPr/>
        </p:nvSpPr>
        <p:spPr>
          <a:xfrm>
            <a:off x="1028698" y="7496695"/>
            <a:ext cx="17164052" cy="282129"/>
          </a:xfrm>
          <a:prstGeom prst="rect">
            <a:avLst/>
          </a:prstGeom>
        </p:spPr>
        <p:txBody>
          <a:bodyPr vert="horz" wrap="square" lIns="0" tIns="5080" rIns="0" bIns="0" rtlCol="0">
            <a:spAutoFit/>
          </a:bodyPr>
          <a:lstStyle/>
          <a:p>
            <a:pPr marL="12700" marR="5080">
              <a:lnSpc>
                <a:spcPct val="100000"/>
              </a:lnSpc>
              <a:spcBef>
                <a:spcPts val="100"/>
              </a:spcBef>
            </a:pPr>
            <a:r>
              <a:rPr lang="cs-CZ" i="1" spc="-5" dirty="0">
                <a:solidFill>
                  <a:srgbClr val="221F1F"/>
                </a:solidFill>
                <a:cs typeface="Source Sans Pro Light"/>
              </a:rPr>
              <a:t>Plate </a:t>
            </a:r>
            <a:r>
              <a:rPr lang="cs-CZ" i="1" spc="-15" dirty="0" err="1">
                <a:solidFill>
                  <a:srgbClr val="221F1F"/>
                </a:solidFill>
                <a:cs typeface="Source Sans Pro Light"/>
              </a:rPr>
              <a:t>Tectonics</a:t>
            </a:r>
            <a:r>
              <a:rPr lang="cs-CZ" i="1" spc="-15" dirty="0">
                <a:solidFill>
                  <a:srgbClr val="221F1F"/>
                </a:solidFill>
                <a:cs typeface="Source Sans Pro Light"/>
              </a:rPr>
              <a:t>, </a:t>
            </a:r>
            <a:r>
              <a:rPr lang="cs-CZ" i="1" dirty="0" err="1">
                <a:solidFill>
                  <a:srgbClr val="221F1F"/>
                </a:solidFill>
                <a:cs typeface="Source Sans Pro Light"/>
              </a:rPr>
              <a:t>Lithospheric</a:t>
            </a:r>
            <a:r>
              <a:rPr lang="cs-CZ" i="1" dirty="0">
                <a:solidFill>
                  <a:srgbClr val="221F1F"/>
                </a:solidFill>
                <a:cs typeface="Source Sans Pro Light"/>
              </a:rPr>
              <a:t> </a:t>
            </a:r>
            <a:r>
              <a:rPr lang="cs-CZ" i="1" spc="-5" dirty="0" err="1">
                <a:solidFill>
                  <a:srgbClr val="221F1F"/>
                </a:solidFill>
                <a:cs typeface="Source Sans Pro Light"/>
              </a:rPr>
              <a:t>Plates</a:t>
            </a:r>
            <a:r>
              <a:rPr lang="cs-CZ" i="1" spc="-5" dirty="0">
                <a:solidFill>
                  <a:srgbClr val="221F1F"/>
                </a:solidFill>
                <a:cs typeface="Source Sans Pro Light"/>
              </a:rPr>
              <a:t>, </a:t>
            </a:r>
            <a:r>
              <a:rPr lang="cs-CZ" i="1" spc="-5" dirty="0" err="1">
                <a:solidFill>
                  <a:srgbClr val="221F1F"/>
                </a:solidFill>
                <a:cs typeface="Source Sans Pro Light"/>
              </a:rPr>
              <a:t>Boundary</a:t>
            </a:r>
            <a:r>
              <a:rPr lang="cs-CZ" i="1" spc="-5" dirty="0">
                <a:solidFill>
                  <a:srgbClr val="221F1F"/>
                </a:solidFill>
                <a:cs typeface="Source Sans Pro Light"/>
              </a:rPr>
              <a:t>, </a:t>
            </a:r>
            <a:r>
              <a:rPr lang="cs-CZ" i="1" spc="-5" dirty="0" err="1">
                <a:solidFill>
                  <a:srgbClr val="221F1F"/>
                </a:solidFill>
                <a:cs typeface="Source Sans Pro Light"/>
              </a:rPr>
              <a:t>Divergent</a:t>
            </a:r>
            <a:r>
              <a:rPr lang="cs-CZ" i="1" spc="-5" dirty="0">
                <a:solidFill>
                  <a:srgbClr val="221F1F"/>
                </a:solidFill>
                <a:cs typeface="Source Sans Pro Light"/>
              </a:rPr>
              <a:t> </a:t>
            </a:r>
            <a:r>
              <a:rPr lang="cs-CZ" i="1" spc="-5" dirty="0" err="1">
                <a:solidFill>
                  <a:srgbClr val="221F1F"/>
                </a:solidFill>
                <a:cs typeface="Source Sans Pro Light"/>
              </a:rPr>
              <a:t>Boundary</a:t>
            </a:r>
            <a:r>
              <a:rPr lang="cs-CZ" i="1" spc="-5" dirty="0">
                <a:solidFill>
                  <a:srgbClr val="221F1F"/>
                </a:solidFill>
                <a:cs typeface="Source Sans Pro Light"/>
              </a:rPr>
              <a:t>, </a:t>
            </a:r>
            <a:r>
              <a:rPr lang="cs-CZ" i="1" spc="-5" dirty="0" err="1">
                <a:solidFill>
                  <a:srgbClr val="221F1F"/>
                </a:solidFill>
                <a:cs typeface="Source Sans Pro Light"/>
              </a:rPr>
              <a:t>Convergent</a:t>
            </a:r>
            <a:r>
              <a:rPr lang="cs-CZ" i="1" spc="-5" dirty="0">
                <a:solidFill>
                  <a:srgbClr val="221F1F"/>
                </a:solidFill>
                <a:cs typeface="Source Sans Pro Light"/>
              </a:rPr>
              <a:t>  </a:t>
            </a:r>
            <a:r>
              <a:rPr lang="cs-CZ" i="1" spc="-5" dirty="0" err="1">
                <a:solidFill>
                  <a:srgbClr val="221F1F"/>
                </a:solidFill>
                <a:cs typeface="Source Sans Pro Light"/>
              </a:rPr>
              <a:t>Boundary</a:t>
            </a:r>
            <a:r>
              <a:rPr lang="cs-CZ" i="1" spc="-5" dirty="0">
                <a:solidFill>
                  <a:srgbClr val="221F1F"/>
                </a:solidFill>
                <a:cs typeface="Source Sans Pro Light"/>
              </a:rPr>
              <a:t>, </a:t>
            </a:r>
            <a:r>
              <a:rPr lang="cs-CZ" i="1" dirty="0" err="1">
                <a:solidFill>
                  <a:srgbClr val="221F1F"/>
                </a:solidFill>
                <a:cs typeface="Source Sans Pro Light"/>
              </a:rPr>
              <a:t>Sea-floor</a:t>
            </a:r>
            <a:r>
              <a:rPr lang="cs-CZ" i="1" dirty="0">
                <a:solidFill>
                  <a:srgbClr val="221F1F"/>
                </a:solidFill>
                <a:cs typeface="Source Sans Pro Light"/>
              </a:rPr>
              <a:t> </a:t>
            </a:r>
            <a:r>
              <a:rPr lang="cs-CZ" i="1" spc="-5" dirty="0" err="1">
                <a:solidFill>
                  <a:srgbClr val="221F1F"/>
                </a:solidFill>
                <a:cs typeface="Source Sans Pro Light"/>
              </a:rPr>
              <a:t>Spreading</a:t>
            </a:r>
            <a:r>
              <a:rPr lang="cs-CZ" i="1" spc="-5" dirty="0">
                <a:solidFill>
                  <a:srgbClr val="221F1F"/>
                </a:solidFill>
                <a:cs typeface="Source Sans Pro Light"/>
              </a:rPr>
              <a:t>, Continental </a:t>
            </a:r>
            <a:r>
              <a:rPr lang="cs-CZ" i="1" dirty="0" err="1">
                <a:solidFill>
                  <a:srgbClr val="221F1F"/>
                </a:solidFill>
                <a:cs typeface="Source Sans Pro Light"/>
              </a:rPr>
              <a:t>Crust</a:t>
            </a:r>
            <a:r>
              <a:rPr lang="cs-CZ" i="1" dirty="0">
                <a:solidFill>
                  <a:srgbClr val="221F1F"/>
                </a:solidFill>
                <a:cs typeface="Source Sans Pro Light"/>
              </a:rPr>
              <a:t>, </a:t>
            </a:r>
            <a:r>
              <a:rPr lang="cs-CZ" i="1" spc="-5" dirty="0" err="1">
                <a:solidFill>
                  <a:srgbClr val="221F1F"/>
                </a:solidFill>
                <a:cs typeface="Source Sans Pro Light"/>
              </a:rPr>
              <a:t>Oceanic</a:t>
            </a:r>
            <a:r>
              <a:rPr lang="cs-CZ" i="1" spc="-5" dirty="0">
                <a:solidFill>
                  <a:srgbClr val="221F1F"/>
                </a:solidFill>
                <a:cs typeface="Source Sans Pro Light"/>
              </a:rPr>
              <a:t> </a:t>
            </a:r>
            <a:r>
              <a:rPr lang="cs-CZ" i="1" dirty="0" err="1">
                <a:solidFill>
                  <a:srgbClr val="221F1F"/>
                </a:solidFill>
                <a:cs typeface="Source Sans Pro Light"/>
              </a:rPr>
              <a:t>Crust</a:t>
            </a:r>
            <a:r>
              <a:rPr lang="cs-CZ" i="1" dirty="0">
                <a:solidFill>
                  <a:srgbClr val="221F1F"/>
                </a:solidFill>
                <a:cs typeface="Source Sans Pro Light"/>
              </a:rPr>
              <a:t>, </a:t>
            </a:r>
            <a:r>
              <a:rPr lang="cs-CZ" i="1" spc="-5" dirty="0">
                <a:solidFill>
                  <a:srgbClr val="221F1F"/>
                </a:solidFill>
                <a:cs typeface="Source Sans Pro Light"/>
              </a:rPr>
              <a:t>Continental </a:t>
            </a:r>
            <a:r>
              <a:rPr lang="cs-CZ" i="1" spc="-10" dirty="0">
                <a:solidFill>
                  <a:srgbClr val="221F1F"/>
                </a:solidFill>
                <a:cs typeface="Source Sans Pro Light"/>
              </a:rPr>
              <a:t>Drift,  </a:t>
            </a:r>
            <a:r>
              <a:rPr lang="cs-CZ" i="1" spc="-5" dirty="0">
                <a:solidFill>
                  <a:srgbClr val="221F1F"/>
                </a:solidFill>
                <a:cs typeface="Source Sans Pro Light"/>
              </a:rPr>
              <a:t>Pangea, </a:t>
            </a:r>
            <a:r>
              <a:rPr lang="cs-CZ" i="1" spc="-15" dirty="0" err="1">
                <a:solidFill>
                  <a:srgbClr val="221F1F"/>
                </a:solidFill>
                <a:cs typeface="Source Sans Pro Light"/>
              </a:rPr>
              <a:t>Volcano</a:t>
            </a:r>
            <a:r>
              <a:rPr lang="cs-CZ" i="1" spc="-15" dirty="0">
                <a:solidFill>
                  <a:srgbClr val="221F1F"/>
                </a:solidFill>
                <a:cs typeface="Source Sans Pro Light"/>
              </a:rPr>
              <a:t>.</a:t>
            </a:r>
            <a:endParaRPr lang="cs-CZ" dirty="0">
              <a:cs typeface="Source Sans Pro Light"/>
            </a:endParaRPr>
          </a:p>
        </p:txBody>
      </p:sp>
      <p:sp>
        <p:nvSpPr>
          <p:cNvPr id="22" name="object 22"/>
          <p:cNvSpPr txBox="1"/>
          <p:nvPr/>
        </p:nvSpPr>
        <p:spPr>
          <a:xfrm>
            <a:off x="665956" y="3432968"/>
            <a:ext cx="4806156" cy="443711"/>
          </a:xfrm>
          <a:prstGeom prst="rect">
            <a:avLst/>
          </a:prstGeom>
        </p:spPr>
        <p:txBody>
          <a:bodyPr vert="horz" wrap="square" lIns="0" tIns="12700" rIns="0" bIns="0" rtlCol="0">
            <a:spAutoFit/>
          </a:bodyPr>
          <a:lstStyle/>
          <a:p>
            <a:pPr marL="12700">
              <a:spcBef>
                <a:spcPts val="100"/>
              </a:spcBef>
            </a:pPr>
            <a:r>
              <a:rPr sz="2800" spc="-10" dirty="0">
                <a:solidFill>
                  <a:srgbClr val="FFFFFF"/>
                </a:solidFill>
                <a:cs typeface="Source Sans Pro Light"/>
              </a:rPr>
              <a:t>Learning</a:t>
            </a:r>
            <a:r>
              <a:rPr sz="2800" spc="-35" dirty="0">
                <a:solidFill>
                  <a:srgbClr val="FFFFFF"/>
                </a:solidFill>
                <a:cs typeface="Source Sans Pro Light"/>
              </a:rPr>
              <a:t> </a:t>
            </a:r>
            <a:r>
              <a:rPr sz="2800" spc="-5" dirty="0">
                <a:solidFill>
                  <a:srgbClr val="FFFFFF"/>
                </a:solidFill>
                <a:cs typeface="Source Sans Pro Light"/>
              </a:rPr>
              <a:t>objectives</a:t>
            </a:r>
            <a:endParaRPr sz="2800" dirty="0">
              <a:cs typeface="Source Sans Pro Light"/>
            </a:endParaRPr>
          </a:p>
        </p:txBody>
      </p:sp>
      <p:sp>
        <p:nvSpPr>
          <p:cNvPr id="23" name="object 23"/>
          <p:cNvSpPr/>
          <p:nvPr/>
        </p:nvSpPr>
        <p:spPr>
          <a:xfrm>
            <a:off x="0" y="6337300"/>
            <a:ext cx="3256756" cy="828000"/>
          </a:xfrm>
          <a:custGeom>
            <a:avLst/>
            <a:gdLst/>
            <a:ahLst/>
            <a:cxnLst/>
            <a:rect l="l" t="t" r="r" b="b"/>
            <a:pathLst>
              <a:path w="1909445" h="437514">
                <a:moveTo>
                  <a:pt x="1690241" y="0"/>
                </a:moveTo>
                <a:lnTo>
                  <a:pt x="0" y="0"/>
                </a:lnTo>
                <a:lnTo>
                  <a:pt x="0" y="437154"/>
                </a:lnTo>
                <a:lnTo>
                  <a:pt x="1690241" y="437154"/>
                </a:lnTo>
                <a:lnTo>
                  <a:pt x="1740359" y="431381"/>
                </a:lnTo>
                <a:lnTo>
                  <a:pt x="1786366" y="414937"/>
                </a:lnTo>
                <a:lnTo>
                  <a:pt x="1826950" y="389135"/>
                </a:lnTo>
                <a:lnTo>
                  <a:pt x="1860800" y="355285"/>
                </a:lnTo>
                <a:lnTo>
                  <a:pt x="1886602" y="314701"/>
                </a:lnTo>
                <a:lnTo>
                  <a:pt x="1903046" y="268694"/>
                </a:lnTo>
                <a:lnTo>
                  <a:pt x="1908818" y="218577"/>
                </a:lnTo>
                <a:lnTo>
                  <a:pt x="1903046" y="168459"/>
                </a:lnTo>
                <a:lnTo>
                  <a:pt x="1886602" y="122452"/>
                </a:lnTo>
                <a:lnTo>
                  <a:pt x="1860800" y="81868"/>
                </a:lnTo>
                <a:lnTo>
                  <a:pt x="1826950" y="48018"/>
                </a:lnTo>
                <a:lnTo>
                  <a:pt x="1786366" y="22216"/>
                </a:lnTo>
                <a:lnTo>
                  <a:pt x="1740359" y="5772"/>
                </a:lnTo>
                <a:lnTo>
                  <a:pt x="1690241" y="0"/>
                </a:lnTo>
                <a:close/>
              </a:path>
            </a:pathLst>
          </a:custGeom>
          <a:solidFill>
            <a:srgbClr val="FFA001"/>
          </a:solidFill>
        </p:spPr>
        <p:txBody>
          <a:bodyPr wrap="square" lIns="0" tIns="0" rIns="0" bIns="0" rtlCol="0"/>
          <a:lstStyle/>
          <a:p>
            <a:endParaRPr dirty="0"/>
          </a:p>
        </p:txBody>
      </p:sp>
      <p:sp>
        <p:nvSpPr>
          <p:cNvPr id="24" name="object 24"/>
          <p:cNvSpPr txBox="1"/>
          <p:nvPr/>
        </p:nvSpPr>
        <p:spPr>
          <a:xfrm>
            <a:off x="665956" y="6529445"/>
            <a:ext cx="2478008" cy="443711"/>
          </a:xfrm>
          <a:prstGeom prst="rect">
            <a:avLst/>
          </a:prstGeom>
        </p:spPr>
        <p:txBody>
          <a:bodyPr vert="horz" wrap="square" lIns="0" tIns="12700" rIns="0" bIns="0" rtlCol="0">
            <a:spAutoFit/>
          </a:bodyPr>
          <a:lstStyle/>
          <a:p>
            <a:pPr marL="12700">
              <a:spcBef>
                <a:spcPts val="100"/>
              </a:spcBef>
            </a:pPr>
            <a:r>
              <a:rPr sz="2800" spc="5" dirty="0">
                <a:solidFill>
                  <a:srgbClr val="FFFFFF"/>
                </a:solidFill>
                <a:cs typeface="Source Sans Pro Light"/>
              </a:rPr>
              <a:t>K</a:t>
            </a:r>
            <a:r>
              <a:rPr sz="2800" spc="25" dirty="0">
                <a:solidFill>
                  <a:srgbClr val="FFFFFF"/>
                </a:solidFill>
                <a:cs typeface="Source Sans Pro Light"/>
              </a:rPr>
              <a:t>e</a:t>
            </a:r>
            <a:r>
              <a:rPr sz="2800" dirty="0">
                <a:solidFill>
                  <a:srgbClr val="FFFFFF"/>
                </a:solidFill>
                <a:cs typeface="Source Sans Pro Light"/>
              </a:rPr>
              <a:t>ywo</a:t>
            </a:r>
            <a:r>
              <a:rPr sz="2800" spc="-20" dirty="0">
                <a:solidFill>
                  <a:srgbClr val="FFFFFF"/>
                </a:solidFill>
                <a:cs typeface="Source Sans Pro Light"/>
              </a:rPr>
              <a:t>r</a:t>
            </a:r>
            <a:r>
              <a:rPr sz="2800" dirty="0">
                <a:solidFill>
                  <a:srgbClr val="FFFFFF"/>
                </a:solidFill>
                <a:cs typeface="Source Sans Pro Light"/>
              </a:rPr>
              <a:t>ds</a:t>
            </a:r>
            <a:endParaRPr sz="2800" dirty="0">
              <a:cs typeface="Source Sans Pro Light"/>
            </a:endParaRPr>
          </a:p>
        </p:txBody>
      </p:sp>
      <p:grpSp>
        <p:nvGrpSpPr>
          <p:cNvPr id="52" name="Group 51">
            <a:extLst>
              <a:ext uri="{FF2B5EF4-FFF2-40B4-BE49-F238E27FC236}">
                <a16:creationId xmlns:a16="http://schemas.microsoft.com/office/drawing/2014/main" id="{985AB44F-D837-4737-86D1-C4E5A35B8AC4}"/>
              </a:ext>
            </a:extLst>
          </p:cNvPr>
          <p:cNvGrpSpPr/>
          <p:nvPr/>
        </p:nvGrpSpPr>
        <p:grpSpPr>
          <a:xfrm>
            <a:off x="-19844" y="546100"/>
            <a:ext cx="4800599" cy="828000"/>
            <a:chOff x="0" y="8642689"/>
            <a:chExt cx="4336348" cy="439424"/>
          </a:xfrm>
        </p:grpSpPr>
        <p:sp>
          <p:nvSpPr>
            <p:cNvPr id="53" name="object 4">
              <a:extLst>
                <a:ext uri="{FF2B5EF4-FFF2-40B4-BE49-F238E27FC236}">
                  <a16:creationId xmlns:a16="http://schemas.microsoft.com/office/drawing/2014/main" id="{6DB0E343-9628-4235-8038-621A98D250CA}"/>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54" name="object 5">
              <a:extLst>
                <a:ext uri="{FF2B5EF4-FFF2-40B4-BE49-F238E27FC236}">
                  <a16:creationId xmlns:a16="http://schemas.microsoft.com/office/drawing/2014/main" id="{CF5C245D-05EF-4DFD-8810-E437FF667919}"/>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55" name="object 9">
            <a:extLst>
              <a:ext uri="{FF2B5EF4-FFF2-40B4-BE49-F238E27FC236}">
                <a16:creationId xmlns:a16="http://schemas.microsoft.com/office/drawing/2014/main" id="{290C40E7-4402-4FD6-90CE-5CDF3FC9D08D}"/>
              </a:ext>
            </a:extLst>
          </p:cNvPr>
          <p:cNvSpPr txBox="1"/>
          <p:nvPr/>
        </p:nvSpPr>
        <p:spPr>
          <a:xfrm>
            <a:off x="665956" y="738245"/>
            <a:ext cx="3581400" cy="443711"/>
          </a:xfrm>
          <a:prstGeom prst="rect">
            <a:avLst/>
          </a:prstGeom>
        </p:spPr>
        <p:txBody>
          <a:bodyPr vert="horz" wrap="square" lIns="0" tIns="12700" rIns="0" bIns="0" rtlCol="0">
            <a:spAutoFit/>
          </a:bodyPr>
          <a:lstStyle/>
          <a:p>
            <a:pPr marL="12700">
              <a:lnSpc>
                <a:spcPct val="100000"/>
              </a:lnSpc>
              <a:spcBef>
                <a:spcPts val="100"/>
              </a:spcBef>
            </a:pPr>
            <a:r>
              <a:rPr lang="cs-CZ" sz="2800" spc="-5" dirty="0" err="1">
                <a:solidFill>
                  <a:srgbClr val="FFFFFF"/>
                </a:solidFill>
                <a:cs typeface="Source Sans Pro Light"/>
              </a:rPr>
              <a:t>Lesson</a:t>
            </a:r>
            <a:r>
              <a:rPr lang="cs-CZ" sz="2800" spc="-60" dirty="0">
                <a:solidFill>
                  <a:srgbClr val="FFFFFF"/>
                </a:solidFill>
                <a:cs typeface="Source Sans Pro Light"/>
              </a:rPr>
              <a:t> </a:t>
            </a:r>
            <a:r>
              <a:rPr lang="cs-CZ" sz="2800" spc="10" dirty="0" err="1">
                <a:solidFill>
                  <a:srgbClr val="FFFFFF"/>
                </a:solidFill>
                <a:cs typeface="Source Sans Pro Light"/>
              </a:rPr>
              <a:t>overview</a:t>
            </a:r>
            <a:endParaRPr lang="cs-CZ" sz="2800" dirty="0">
              <a:cs typeface="Source Sans Pro Light"/>
            </a:endParaRPr>
          </a:p>
        </p:txBody>
      </p:sp>
      <p:pic>
        <p:nvPicPr>
          <p:cNvPr id="17" name="Picture 16">
            <a:extLst>
              <a:ext uri="{FF2B5EF4-FFF2-40B4-BE49-F238E27FC236}">
                <a16:creationId xmlns:a16="http://schemas.microsoft.com/office/drawing/2014/main" id="{1F95E384-1685-4DA6-BD6C-A3549467A6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5">
            <a:extLst>
              <a:ext uri="{FF2B5EF4-FFF2-40B4-BE49-F238E27FC236}">
                <a16:creationId xmlns:a16="http://schemas.microsoft.com/office/drawing/2014/main" id="{126E0F5F-0BF5-421E-896C-66BDFA467F8E}"/>
              </a:ext>
            </a:extLst>
          </p:cNvPr>
          <p:cNvSpPr/>
          <p:nvPr/>
        </p:nvSpPr>
        <p:spPr>
          <a:xfrm>
            <a:off x="-794" y="546100"/>
            <a:ext cx="3256757" cy="828000"/>
          </a:xfrm>
          <a:custGeom>
            <a:avLst/>
            <a:gdLst/>
            <a:ahLst/>
            <a:cxnLst/>
            <a:rect l="l" t="t" r="r" b="b"/>
            <a:pathLst>
              <a:path w="1955164" h="437514">
                <a:moveTo>
                  <a:pt x="1736031" y="0"/>
                </a:moveTo>
                <a:lnTo>
                  <a:pt x="0" y="0"/>
                </a:lnTo>
                <a:lnTo>
                  <a:pt x="0" y="437153"/>
                </a:lnTo>
                <a:lnTo>
                  <a:pt x="1736031" y="437153"/>
                </a:lnTo>
                <a:lnTo>
                  <a:pt x="1786148" y="431380"/>
                </a:lnTo>
                <a:lnTo>
                  <a:pt x="1832155" y="414936"/>
                </a:lnTo>
                <a:lnTo>
                  <a:pt x="1872739" y="389134"/>
                </a:lnTo>
                <a:lnTo>
                  <a:pt x="1906588" y="355285"/>
                </a:lnTo>
                <a:lnTo>
                  <a:pt x="1932391" y="314701"/>
                </a:lnTo>
                <a:lnTo>
                  <a:pt x="1948834" y="268694"/>
                </a:lnTo>
                <a:lnTo>
                  <a:pt x="1954607" y="218577"/>
                </a:lnTo>
                <a:lnTo>
                  <a:pt x="1948834" y="168459"/>
                </a:lnTo>
                <a:lnTo>
                  <a:pt x="1932391" y="122452"/>
                </a:lnTo>
                <a:lnTo>
                  <a:pt x="1906588" y="81868"/>
                </a:lnTo>
                <a:lnTo>
                  <a:pt x="1872739" y="48018"/>
                </a:lnTo>
                <a:lnTo>
                  <a:pt x="1832155" y="22216"/>
                </a:lnTo>
                <a:lnTo>
                  <a:pt x="1786148" y="5772"/>
                </a:lnTo>
                <a:lnTo>
                  <a:pt x="1736031" y="0"/>
                </a:lnTo>
                <a:close/>
              </a:path>
            </a:pathLst>
          </a:custGeom>
          <a:solidFill>
            <a:srgbClr val="FF8201"/>
          </a:solidFill>
        </p:spPr>
        <p:txBody>
          <a:bodyPr wrap="square" lIns="0" tIns="0" rIns="0" bIns="0" rtlCol="0"/>
          <a:lstStyle/>
          <a:p>
            <a:endParaRPr dirty="0"/>
          </a:p>
        </p:txBody>
      </p:sp>
      <p:sp>
        <p:nvSpPr>
          <p:cNvPr id="4" name="object 26">
            <a:extLst>
              <a:ext uri="{FF2B5EF4-FFF2-40B4-BE49-F238E27FC236}">
                <a16:creationId xmlns:a16="http://schemas.microsoft.com/office/drawing/2014/main" id="{47361EA6-B98B-4E3D-A601-BE47951F364B}"/>
              </a:ext>
            </a:extLst>
          </p:cNvPr>
          <p:cNvSpPr txBox="1"/>
          <p:nvPr/>
        </p:nvSpPr>
        <p:spPr>
          <a:xfrm>
            <a:off x="665162" y="738245"/>
            <a:ext cx="2561858" cy="443711"/>
          </a:xfrm>
          <a:prstGeom prst="rect">
            <a:avLst/>
          </a:prstGeom>
        </p:spPr>
        <p:txBody>
          <a:bodyPr vert="horz" wrap="square" lIns="0" tIns="12700" rIns="0" bIns="0" rtlCol="0">
            <a:spAutoFit/>
          </a:bodyPr>
          <a:lstStyle/>
          <a:p>
            <a:pPr marL="12700">
              <a:spcBef>
                <a:spcPts val="100"/>
              </a:spcBef>
            </a:pPr>
            <a:r>
              <a:rPr sz="2800" spc="-30" dirty="0">
                <a:solidFill>
                  <a:srgbClr val="FFFFFF"/>
                </a:solidFill>
                <a:cs typeface="Source Sans Pro Light"/>
              </a:rPr>
              <a:t>S</a:t>
            </a:r>
            <a:r>
              <a:rPr sz="2800" spc="-40" dirty="0">
                <a:solidFill>
                  <a:srgbClr val="FFFFFF"/>
                </a:solidFill>
                <a:cs typeface="Source Sans Pro Light"/>
              </a:rPr>
              <a:t>t</a:t>
            </a:r>
            <a:r>
              <a:rPr sz="2800" spc="-10" dirty="0">
                <a:solidFill>
                  <a:srgbClr val="FFFFFF"/>
                </a:solidFill>
                <a:cs typeface="Source Sans Pro Light"/>
              </a:rPr>
              <a:t>anda</a:t>
            </a:r>
            <a:r>
              <a:rPr sz="2800" spc="-25" dirty="0">
                <a:solidFill>
                  <a:srgbClr val="FFFFFF"/>
                </a:solidFill>
                <a:cs typeface="Source Sans Pro Light"/>
              </a:rPr>
              <a:t>r</a:t>
            </a:r>
            <a:r>
              <a:rPr sz="2800" dirty="0">
                <a:solidFill>
                  <a:srgbClr val="FFFFFF"/>
                </a:solidFill>
                <a:cs typeface="Source Sans Pro Light"/>
              </a:rPr>
              <a:t>ds</a:t>
            </a:r>
            <a:endParaRPr sz="2800" dirty="0">
              <a:cs typeface="Source Sans Pro Light"/>
            </a:endParaRPr>
          </a:p>
        </p:txBody>
      </p:sp>
      <p:sp>
        <p:nvSpPr>
          <p:cNvPr id="39" name="object 2">
            <a:extLst>
              <a:ext uri="{FF2B5EF4-FFF2-40B4-BE49-F238E27FC236}">
                <a16:creationId xmlns:a16="http://schemas.microsoft.com/office/drawing/2014/main" id="{859A798A-A3B9-49A3-9795-39649F8CA387}"/>
              </a:ext>
            </a:extLst>
          </p:cNvPr>
          <p:cNvSpPr txBox="1"/>
          <p:nvPr/>
        </p:nvSpPr>
        <p:spPr>
          <a:xfrm>
            <a:off x="1046956" y="1663700"/>
            <a:ext cx="1799799" cy="289823"/>
          </a:xfrm>
          <a:prstGeom prst="rect">
            <a:avLst/>
          </a:prstGeom>
        </p:spPr>
        <p:txBody>
          <a:bodyPr vert="horz" wrap="square" lIns="0" tIns="12700" rIns="0" bIns="0" rtlCol="0">
            <a:spAutoFit/>
          </a:bodyPr>
          <a:lstStyle/>
          <a:p>
            <a:pPr marL="12700">
              <a:lnSpc>
                <a:spcPct val="100000"/>
              </a:lnSpc>
              <a:spcBef>
                <a:spcPts val="100"/>
              </a:spcBef>
            </a:pPr>
            <a:r>
              <a:rPr b="1" dirty="0">
                <a:solidFill>
                  <a:srgbClr val="221F1F"/>
                </a:solidFill>
                <a:cs typeface="Source Sans Pro"/>
              </a:rPr>
              <a:t>Common</a:t>
            </a:r>
            <a:r>
              <a:rPr b="1" spc="-70" dirty="0">
                <a:solidFill>
                  <a:srgbClr val="221F1F"/>
                </a:solidFill>
                <a:cs typeface="Source Sans Pro"/>
              </a:rPr>
              <a:t> </a:t>
            </a:r>
            <a:r>
              <a:rPr b="1" spc="-5" dirty="0">
                <a:solidFill>
                  <a:srgbClr val="221F1F"/>
                </a:solidFill>
                <a:cs typeface="Source Sans Pro"/>
              </a:rPr>
              <a:t>Core</a:t>
            </a:r>
            <a:endParaRPr b="1" dirty="0">
              <a:cs typeface="Source Sans Pro"/>
            </a:endParaRPr>
          </a:p>
        </p:txBody>
      </p:sp>
      <p:sp>
        <p:nvSpPr>
          <p:cNvPr id="40" name="object 3">
            <a:extLst>
              <a:ext uri="{FF2B5EF4-FFF2-40B4-BE49-F238E27FC236}">
                <a16:creationId xmlns:a16="http://schemas.microsoft.com/office/drawing/2014/main" id="{6106E696-0011-4126-B654-5B4BE0C6F2BB}"/>
              </a:ext>
            </a:extLst>
          </p:cNvPr>
          <p:cNvSpPr txBox="1"/>
          <p:nvPr/>
        </p:nvSpPr>
        <p:spPr>
          <a:xfrm>
            <a:off x="1046957" y="2151381"/>
            <a:ext cx="2259381" cy="601383"/>
          </a:xfrm>
          <a:prstGeom prst="rect">
            <a:avLst/>
          </a:prstGeom>
        </p:spPr>
        <p:txBody>
          <a:bodyPr vert="horz" wrap="square" lIns="0" tIns="12700" rIns="0" bIns="0" rtlCol="0">
            <a:spAutoFit/>
          </a:bodyPr>
          <a:lstStyle/>
          <a:p>
            <a:pPr marL="12700" marR="5080">
              <a:lnSpc>
                <a:spcPct val="109300"/>
              </a:lnSpc>
              <a:spcBef>
                <a:spcPts val="100"/>
              </a:spcBef>
            </a:pPr>
            <a:r>
              <a:rPr spc="-45" dirty="0">
                <a:solidFill>
                  <a:srgbClr val="221F1F"/>
                </a:solidFill>
                <a:cs typeface="Source Sans Pro"/>
              </a:rPr>
              <a:t>C</a:t>
            </a:r>
            <a:r>
              <a:rPr spc="-35" dirty="0">
                <a:solidFill>
                  <a:srgbClr val="221F1F"/>
                </a:solidFill>
                <a:cs typeface="Source Sans Pro"/>
              </a:rPr>
              <a:t>C</a:t>
            </a:r>
            <a:r>
              <a:rPr spc="-20" dirty="0">
                <a:solidFill>
                  <a:srgbClr val="221F1F"/>
                </a:solidFill>
                <a:cs typeface="Source Sans Pro"/>
              </a:rPr>
              <a:t>S</a:t>
            </a:r>
            <a:r>
              <a:rPr spc="5" dirty="0">
                <a:solidFill>
                  <a:srgbClr val="221F1F"/>
                </a:solidFill>
                <a:cs typeface="Source Sans Pro"/>
              </a:rPr>
              <a:t>S.EL</a:t>
            </a:r>
            <a:r>
              <a:rPr dirty="0">
                <a:solidFill>
                  <a:srgbClr val="221F1F"/>
                </a:solidFill>
                <a:cs typeface="Source Sans Pro"/>
              </a:rPr>
              <a:t>A-Li</a:t>
            </a:r>
            <a:r>
              <a:rPr spc="-25" dirty="0">
                <a:solidFill>
                  <a:srgbClr val="221F1F"/>
                </a:solidFill>
                <a:cs typeface="Source Sans Pro"/>
              </a:rPr>
              <a:t>t</a:t>
            </a:r>
            <a:r>
              <a:rPr dirty="0">
                <a:solidFill>
                  <a:srgbClr val="221F1F"/>
                </a:solidFill>
                <a:cs typeface="Source Sans Pro"/>
              </a:rPr>
              <a:t>e</a:t>
            </a:r>
            <a:r>
              <a:rPr spc="-40" dirty="0">
                <a:solidFill>
                  <a:srgbClr val="221F1F"/>
                </a:solidFill>
                <a:cs typeface="Source Sans Pro"/>
              </a:rPr>
              <a:t>r</a:t>
            </a:r>
            <a:r>
              <a:rPr spc="-10" dirty="0">
                <a:solidFill>
                  <a:srgbClr val="221F1F"/>
                </a:solidFill>
                <a:cs typeface="Source Sans Pro"/>
              </a:rPr>
              <a:t>a</a:t>
            </a:r>
            <a:r>
              <a:rPr spc="-5" dirty="0">
                <a:solidFill>
                  <a:srgbClr val="221F1F"/>
                </a:solidFill>
                <a:cs typeface="Source Sans Pro"/>
              </a:rPr>
              <a:t>c</a:t>
            </a:r>
            <a:r>
              <a:rPr dirty="0">
                <a:solidFill>
                  <a:srgbClr val="221F1F"/>
                </a:solidFill>
                <a:cs typeface="Source Sans Pro"/>
              </a:rPr>
              <a:t>y  SL.9-10.1</a:t>
            </a:r>
            <a:endParaRPr dirty="0">
              <a:cs typeface="Source Sans Pro"/>
            </a:endParaRPr>
          </a:p>
        </p:txBody>
      </p:sp>
      <p:sp>
        <p:nvSpPr>
          <p:cNvPr id="41" name="object 4">
            <a:extLst>
              <a:ext uri="{FF2B5EF4-FFF2-40B4-BE49-F238E27FC236}">
                <a16:creationId xmlns:a16="http://schemas.microsoft.com/office/drawing/2014/main" id="{2D5D93DF-DF4C-40A0-9216-6A34F9BC60C6}"/>
              </a:ext>
            </a:extLst>
          </p:cNvPr>
          <p:cNvSpPr txBox="1"/>
          <p:nvPr/>
        </p:nvSpPr>
        <p:spPr>
          <a:xfrm>
            <a:off x="3461572" y="2151381"/>
            <a:ext cx="8496300" cy="916918"/>
          </a:xfrm>
          <a:prstGeom prst="rect">
            <a:avLst/>
          </a:prstGeom>
        </p:spPr>
        <p:txBody>
          <a:bodyPr vert="horz" wrap="square" lIns="0" tIns="12700" rIns="0" bIns="0" rtlCol="0">
            <a:spAutoFit/>
          </a:bodyPr>
          <a:lstStyle/>
          <a:p>
            <a:pPr marL="12700" marR="5080">
              <a:lnSpc>
                <a:spcPct val="109300"/>
              </a:lnSpc>
              <a:spcBef>
                <a:spcPts val="100"/>
              </a:spcBef>
            </a:pPr>
            <a:r>
              <a:rPr b="0" spc="-10" dirty="0">
                <a:solidFill>
                  <a:srgbClr val="221F1F"/>
                </a:solidFill>
                <a:cs typeface="Source Sans Pro Light"/>
              </a:rPr>
              <a:t>Initiate </a:t>
            </a:r>
            <a:r>
              <a:rPr b="0" spc="-5" dirty="0">
                <a:solidFill>
                  <a:srgbClr val="221F1F"/>
                </a:solidFill>
                <a:cs typeface="Source Sans Pro Light"/>
              </a:rPr>
              <a:t>and </a:t>
            </a:r>
            <a:r>
              <a:rPr b="0" spc="-15" dirty="0">
                <a:solidFill>
                  <a:srgbClr val="221F1F"/>
                </a:solidFill>
                <a:cs typeface="Source Sans Pro Light"/>
              </a:rPr>
              <a:t>participate </a:t>
            </a:r>
            <a:r>
              <a:rPr b="0" spc="-5" dirty="0">
                <a:solidFill>
                  <a:srgbClr val="221F1F"/>
                </a:solidFill>
                <a:cs typeface="Source Sans Pro Light"/>
              </a:rPr>
              <a:t>effectively </a:t>
            </a:r>
            <a:r>
              <a:rPr b="0" dirty="0">
                <a:solidFill>
                  <a:srgbClr val="221F1F"/>
                </a:solidFill>
                <a:cs typeface="Source Sans Pro Light"/>
              </a:rPr>
              <a:t>in </a:t>
            </a:r>
            <a:r>
              <a:rPr b="0" spc="-15" dirty="0">
                <a:solidFill>
                  <a:srgbClr val="221F1F"/>
                </a:solidFill>
                <a:cs typeface="Source Sans Pro Light"/>
              </a:rPr>
              <a:t>a range </a:t>
            </a:r>
            <a:r>
              <a:rPr b="0" dirty="0">
                <a:solidFill>
                  <a:srgbClr val="221F1F"/>
                </a:solidFill>
                <a:cs typeface="Source Sans Pro Light"/>
              </a:rPr>
              <a:t>of </a:t>
            </a:r>
            <a:r>
              <a:rPr b="0" spc="-10" dirty="0">
                <a:solidFill>
                  <a:srgbClr val="221F1F"/>
                </a:solidFill>
                <a:cs typeface="Source Sans Pro Light"/>
              </a:rPr>
              <a:t>collaborative </a:t>
            </a:r>
            <a:r>
              <a:rPr b="0" dirty="0">
                <a:solidFill>
                  <a:srgbClr val="221F1F"/>
                </a:solidFill>
                <a:cs typeface="Source Sans Pro Light"/>
              </a:rPr>
              <a:t>discussions  (one-on-one,</a:t>
            </a:r>
            <a:endParaRPr lang="cs-CZ" b="0" dirty="0">
              <a:solidFill>
                <a:srgbClr val="221F1F"/>
              </a:solidFill>
              <a:cs typeface="Source Sans Pro Light"/>
            </a:endParaRPr>
          </a:p>
          <a:p>
            <a:pPr marL="12700" marR="5080">
              <a:lnSpc>
                <a:spcPct val="109300"/>
              </a:lnSpc>
              <a:spcBef>
                <a:spcPts val="100"/>
              </a:spcBef>
            </a:pPr>
            <a:r>
              <a:rPr b="0" dirty="0">
                <a:solidFill>
                  <a:srgbClr val="221F1F"/>
                </a:solidFill>
                <a:cs typeface="Source Sans Pro Light"/>
              </a:rPr>
              <a:t>in </a:t>
            </a:r>
            <a:r>
              <a:rPr b="0" spc="-5" dirty="0">
                <a:solidFill>
                  <a:srgbClr val="221F1F"/>
                </a:solidFill>
                <a:cs typeface="Source Sans Pro Light"/>
              </a:rPr>
              <a:t>groups, and </a:t>
            </a:r>
            <a:r>
              <a:rPr b="0" spc="-10" dirty="0">
                <a:solidFill>
                  <a:srgbClr val="221F1F"/>
                </a:solidFill>
                <a:cs typeface="Source Sans Pro Light"/>
              </a:rPr>
              <a:t>teacher-led) </a:t>
            </a:r>
            <a:r>
              <a:rPr b="0" dirty="0">
                <a:solidFill>
                  <a:srgbClr val="221F1F"/>
                </a:solidFill>
                <a:cs typeface="Source Sans Pro Light"/>
              </a:rPr>
              <a:t>with diverse </a:t>
            </a:r>
            <a:r>
              <a:rPr b="0" spc="-5" dirty="0">
                <a:solidFill>
                  <a:srgbClr val="221F1F"/>
                </a:solidFill>
                <a:cs typeface="Source Sans Pro Light"/>
              </a:rPr>
              <a:t>partners </a:t>
            </a:r>
            <a:r>
              <a:rPr b="0" dirty="0">
                <a:solidFill>
                  <a:srgbClr val="221F1F"/>
                </a:solidFill>
                <a:cs typeface="Source Sans Pro Light"/>
              </a:rPr>
              <a:t>on </a:t>
            </a:r>
            <a:r>
              <a:rPr b="0" spc="-10" dirty="0">
                <a:solidFill>
                  <a:srgbClr val="221F1F"/>
                </a:solidFill>
                <a:cs typeface="Source Sans Pro Light"/>
              </a:rPr>
              <a:t>grade  </a:t>
            </a:r>
            <a:r>
              <a:rPr b="0" dirty="0">
                <a:solidFill>
                  <a:srgbClr val="221F1F"/>
                </a:solidFill>
                <a:cs typeface="Source Sans Pro Light"/>
              </a:rPr>
              <a:t>9-10 </a:t>
            </a:r>
            <a:r>
              <a:rPr b="0" spc="-5" dirty="0">
                <a:solidFill>
                  <a:srgbClr val="221F1F"/>
                </a:solidFill>
                <a:cs typeface="Source Sans Pro Light"/>
              </a:rPr>
              <a:t>topics, </a:t>
            </a:r>
            <a:r>
              <a:rPr b="0" spc="-15" dirty="0">
                <a:solidFill>
                  <a:srgbClr val="221F1F"/>
                </a:solidFill>
                <a:cs typeface="Source Sans Pro Light"/>
              </a:rPr>
              <a:t>texts, </a:t>
            </a:r>
            <a:r>
              <a:rPr b="0" spc="-5" dirty="0">
                <a:solidFill>
                  <a:srgbClr val="221F1F"/>
                </a:solidFill>
                <a:cs typeface="Source Sans Pro Light"/>
              </a:rPr>
              <a:t>and </a:t>
            </a:r>
            <a:r>
              <a:rPr b="0" dirty="0">
                <a:solidFill>
                  <a:srgbClr val="221F1F"/>
                </a:solidFill>
                <a:cs typeface="Source Sans Pro Light"/>
              </a:rPr>
              <a:t>issues, </a:t>
            </a:r>
            <a:r>
              <a:rPr b="0" spc="-5" dirty="0">
                <a:solidFill>
                  <a:srgbClr val="221F1F"/>
                </a:solidFill>
                <a:cs typeface="Source Sans Pro Light"/>
              </a:rPr>
              <a:t>building </a:t>
            </a:r>
            <a:r>
              <a:rPr b="0" dirty="0">
                <a:solidFill>
                  <a:srgbClr val="221F1F"/>
                </a:solidFill>
                <a:cs typeface="Source Sans Pro Light"/>
              </a:rPr>
              <a:t>on </a:t>
            </a:r>
            <a:r>
              <a:rPr b="0" spc="-5" dirty="0">
                <a:solidFill>
                  <a:srgbClr val="221F1F"/>
                </a:solidFill>
                <a:cs typeface="Source Sans Pro Light"/>
              </a:rPr>
              <a:t>others' </a:t>
            </a:r>
            <a:r>
              <a:rPr b="0" spc="-10" dirty="0">
                <a:solidFill>
                  <a:srgbClr val="221F1F"/>
                </a:solidFill>
                <a:cs typeface="Source Sans Pro Light"/>
              </a:rPr>
              <a:t>ideas </a:t>
            </a:r>
            <a:r>
              <a:rPr b="0" spc="-5" dirty="0">
                <a:solidFill>
                  <a:srgbClr val="221F1F"/>
                </a:solidFill>
                <a:cs typeface="Source Sans Pro Light"/>
              </a:rPr>
              <a:t>and expressing  </a:t>
            </a:r>
            <a:r>
              <a:rPr b="0" dirty="0">
                <a:solidFill>
                  <a:srgbClr val="221F1F"/>
                </a:solidFill>
                <a:cs typeface="Source Sans Pro Light"/>
              </a:rPr>
              <a:t>their own </a:t>
            </a:r>
            <a:r>
              <a:rPr b="0" spc="-10" dirty="0">
                <a:solidFill>
                  <a:srgbClr val="221F1F"/>
                </a:solidFill>
                <a:cs typeface="Source Sans Pro Light"/>
              </a:rPr>
              <a:t>clearly </a:t>
            </a:r>
            <a:r>
              <a:rPr b="0" spc="-5" dirty="0">
                <a:solidFill>
                  <a:srgbClr val="221F1F"/>
                </a:solidFill>
                <a:cs typeface="Source Sans Pro Light"/>
              </a:rPr>
              <a:t>and</a:t>
            </a:r>
            <a:r>
              <a:rPr b="0" spc="5" dirty="0">
                <a:solidFill>
                  <a:srgbClr val="221F1F"/>
                </a:solidFill>
                <a:cs typeface="Source Sans Pro Light"/>
              </a:rPr>
              <a:t> </a:t>
            </a:r>
            <a:r>
              <a:rPr b="0" spc="-5" dirty="0">
                <a:solidFill>
                  <a:srgbClr val="221F1F"/>
                </a:solidFill>
                <a:cs typeface="Source Sans Pro Light"/>
              </a:rPr>
              <a:t>persuasively.</a:t>
            </a:r>
            <a:endParaRPr dirty="0">
              <a:cs typeface="Source Sans Pro Light"/>
            </a:endParaRPr>
          </a:p>
        </p:txBody>
      </p:sp>
      <p:sp>
        <p:nvSpPr>
          <p:cNvPr id="42" name="object 5">
            <a:extLst>
              <a:ext uri="{FF2B5EF4-FFF2-40B4-BE49-F238E27FC236}">
                <a16:creationId xmlns:a16="http://schemas.microsoft.com/office/drawing/2014/main" id="{C3206DFE-9907-4719-B41D-78D66F8CDC1B}"/>
              </a:ext>
            </a:extLst>
          </p:cNvPr>
          <p:cNvSpPr txBox="1"/>
          <p:nvPr/>
        </p:nvSpPr>
        <p:spPr>
          <a:xfrm>
            <a:off x="1046957" y="3484575"/>
            <a:ext cx="2259381" cy="601383"/>
          </a:xfrm>
          <a:prstGeom prst="rect">
            <a:avLst/>
          </a:prstGeom>
        </p:spPr>
        <p:txBody>
          <a:bodyPr vert="horz" wrap="square" lIns="0" tIns="12700" rIns="0" bIns="0" rtlCol="0">
            <a:spAutoFit/>
          </a:bodyPr>
          <a:lstStyle/>
          <a:p>
            <a:pPr marL="12700" marR="5080">
              <a:lnSpc>
                <a:spcPct val="109300"/>
              </a:lnSpc>
              <a:spcBef>
                <a:spcPts val="100"/>
              </a:spcBef>
            </a:pPr>
            <a:r>
              <a:rPr spc="-45" dirty="0">
                <a:solidFill>
                  <a:srgbClr val="221F1F"/>
                </a:solidFill>
                <a:cs typeface="Source Sans Pro"/>
              </a:rPr>
              <a:t>C</a:t>
            </a:r>
            <a:r>
              <a:rPr spc="-35" dirty="0">
                <a:solidFill>
                  <a:srgbClr val="221F1F"/>
                </a:solidFill>
                <a:cs typeface="Source Sans Pro"/>
              </a:rPr>
              <a:t>C</a:t>
            </a:r>
            <a:r>
              <a:rPr spc="-20" dirty="0">
                <a:solidFill>
                  <a:srgbClr val="221F1F"/>
                </a:solidFill>
                <a:cs typeface="Source Sans Pro"/>
              </a:rPr>
              <a:t>S</a:t>
            </a:r>
            <a:r>
              <a:rPr spc="5" dirty="0">
                <a:solidFill>
                  <a:srgbClr val="221F1F"/>
                </a:solidFill>
                <a:cs typeface="Source Sans Pro"/>
              </a:rPr>
              <a:t>S.EL</a:t>
            </a:r>
            <a:r>
              <a:rPr dirty="0">
                <a:solidFill>
                  <a:srgbClr val="221F1F"/>
                </a:solidFill>
                <a:cs typeface="Source Sans Pro"/>
              </a:rPr>
              <a:t>A-Li</a:t>
            </a:r>
            <a:r>
              <a:rPr spc="-25" dirty="0">
                <a:solidFill>
                  <a:srgbClr val="221F1F"/>
                </a:solidFill>
                <a:cs typeface="Source Sans Pro"/>
              </a:rPr>
              <a:t>t</a:t>
            </a:r>
            <a:r>
              <a:rPr dirty="0">
                <a:solidFill>
                  <a:srgbClr val="221F1F"/>
                </a:solidFill>
                <a:cs typeface="Source Sans Pro"/>
              </a:rPr>
              <a:t>e</a:t>
            </a:r>
            <a:r>
              <a:rPr spc="-40" dirty="0">
                <a:solidFill>
                  <a:srgbClr val="221F1F"/>
                </a:solidFill>
                <a:cs typeface="Source Sans Pro"/>
              </a:rPr>
              <a:t>r</a:t>
            </a:r>
            <a:r>
              <a:rPr spc="-10" dirty="0">
                <a:solidFill>
                  <a:srgbClr val="221F1F"/>
                </a:solidFill>
                <a:cs typeface="Source Sans Pro"/>
              </a:rPr>
              <a:t>a</a:t>
            </a:r>
            <a:r>
              <a:rPr spc="-5" dirty="0">
                <a:solidFill>
                  <a:srgbClr val="221F1F"/>
                </a:solidFill>
                <a:cs typeface="Source Sans Pro"/>
              </a:rPr>
              <a:t>c</a:t>
            </a:r>
            <a:r>
              <a:rPr dirty="0">
                <a:solidFill>
                  <a:srgbClr val="221F1F"/>
                </a:solidFill>
                <a:cs typeface="Source Sans Pro"/>
              </a:rPr>
              <a:t>y  SL.11-12.5</a:t>
            </a:r>
            <a:endParaRPr dirty="0">
              <a:cs typeface="Source Sans Pro"/>
            </a:endParaRPr>
          </a:p>
        </p:txBody>
      </p:sp>
      <p:sp>
        <p:nvSpPr>
          <p:cNvPr id="43" name="object 6">
            <a:extLst>
              <a:ext uri="{FF2B5EF4-FFF2-40B4-BE49-F238E27FC236}">
                <a16:creationId xmlns:a16="http://schemas.microsoft.com/office/drawing/2014/main" id="{70F78EED-D14C-4F7F-AE6C-0EA9E569D3D8}"/>
              </a:ext>
            </a:extLst>
          </p:cNvPr>
          <p:cNvSpPr txBox="1"/>
          <p:nvPr/>
        </p:nvSpPr>
        <p:spPr>
          <a:xfrm>
            <a:off x="3461571" y="3484575"/>
            <a:ext cx="8470615" cy="903324"/>
          </a:xfrm>
          <a:prstGeom prst="rect">
            <a:avLst/>
          </a:prstGeom>
        </p:spPr>
        <p:txBody>
          <a:bodyPr vert="horz" wrap="square" lIns="0" tIns="12700" rIns="0" bIns="0" rtlCol="0">
            <a:spAutoFit/>
          </a:bodyPr>
          <a:lstStyle/>
          <a:p>
            <a:pPr marL="12700" marR="5080" algn="just">
              <a:lnSpc>
                <a:spcPct val="109300"/>
              </a:lnSpc>
              <a:spcBef>
                <a:spcPts val="100"/>
              </a:spcBef>
            </a:pPr>
            <a:r>
              <a:rPr b="0" spc="-10" dirty="0">
                <a:solidFill>
                  <a:srgbClr val="221F1F"/>
                </a:solidFill>
                <a:cs typeface="Source Sans Pro Light"/>
              </a:rPr>
              <a:t>Make </a:t>
            </a:r>
            <a:r>
              <a:rPr b="0" spc="-20" dirty="0">
                <a:solidFill>
                  <a:srgbClr val="221F1F"/>
                </a:solidFill>
                <a:cs typeface="Source Sans Pro Light"/>
              </a:rPr>
              <a:t>strategic </a:t>
            </a:r>
            <a:r>
              <a:rPr b="0" dirty="0">
                <a:solidFill>
                  <a:srgbClr val="221F1F"/>
                </a:solidFill>
                <a:cs typeface="Source Sans Pro Light"/>
              </a:rPr>
              <a:t>use of </a:t>
            </a:r>
            <a:r>
              <a:rPr b="0" spc="-10" dirty="0">
                <a:solidFill>
                  <a:srgbClr val="221F1F"/>
                </a:solidFill>
                <a:cs typeface="Source Sans Pro Light"/>
              </a:rPr>
              <a:t>digital </a:t>
            </a:r>
            <a:r>
              <a:rPr b="0" spc="-5" dirty="0">
                <a:solidFill>
                  <a:srgbClr val="221F1F"/>
                </a:solidFill>
                <a:cs typeface="Source Sans Pro Light"/>
              </a:rPr>
              <a:t>media </a:t>
            </a:r>
            <a:r>
              <a:rPr b="0" dirty="0">
                <a:solidFill>
                  <a:srgbClr val="221F1F"/>
                </a:solidFill>
                <a:cs typeface="Source Sans Pro Light"/>
              </a:rPr>
              <a:t>(e.g., </a:t>
            </a:r>
            <a:r>
              <a:rPr b="0" spc="-10" dirty="0">
                <a:solidFill>
                  <a:srgbClr val="221F1F"/>
                </a:solidFill>
                <a:cs typeface="Source Sans Pro Light"/>
              </a:rPr>
              <a:t>textual, graphical, audio, </a:t>
            </a:r>
            <a:r>
              <a:rPr b="0" spc="-5" dirty="0">
                <a:solidFill>
                  <a:srgbClr val="221F1F"/>
                </a:solidFill>
                <a:cs typeface="Source Sans Pro Light"/>
              </a:rPr>
              <a:t>visual,  and </a:t>
            </a:r>
            <a:r>
              <a:rPr b="0" spc="-10" dirty="0">
                <a:solidFill>
                  <a:srgbClr val="221F1F"/>
                </a:solidFill>
                <a:cs typeface="Source Sans Pro Light"/>
              </a:rPr>
              <a:t>interactive </a:t>
            </a:r>
            <a:r>
              <a:rPr b="0" spc="-5" dirty="0">
                <a:solidFill>
                  <a:srgbClr val="221F1F"/>
                </a:solidFill>
                <a:cs typeface="Source Sans Pro Light"/>
              </a:rPr>
              <a:t>elements) </a:t>
            </a:r>
            <a:r>
              <a:rPr b="0" dirty="0">
                <a:solidFill>
                  <a:srgbClr val="221F1F"/>
                </a:solidFill>
                <a:cs typeface="Source Sans Pro Light"/>
              </a:rPr>
              <a:t>in </a:t>
            </a:r>
            <a:r>
              <a:rPr b="0" spc="-10" dirty="0">
                <a:solidFill>
                  <a:srgbClr val="221F1F"/>
                </a:solidFill>
                <a:cs typeface="Source Sans Pro Light"/>
              </a:rPr>
              <a:t>presentations to enhance understanding </a:t>
            </a:r>
            <a:r>
              <a:rPr b="0" dirty="0">
                <a:solidFill>
                  <a:srgbClr val="221F1F"/>
                </a:solidFill>
                <a:cs typeface="Source Sans Pro Light"/>
              </a:rPr>
              <a:t>of  findings, </a:t>
            </a:r>
            <a:r>
              <a:rPr b="0" spc="-10" dirty="0">
                <a:solidFill>
                  <a:srgbClr val="221F1F"/>
                </a:solidFill>
                <a:cs typeface="Source Sans Pro Light"/>
              </a:rPr>
              <a:t>reasoning, </a:t>
            </a:r>
            <a:r>
              <a:rPr b="0" spc="-5" dirty="0">
                <a:solidFill>
                  <a:srgbClr val="221F1F"/>
                </a:solidFill>
                <a:cs typeface="Source Sans Pro Light"/>
              </a:rPr>
              <a:t>and evidence, and </a:t>
            </a:r>
            <a:r>
              <a:rPr b="0" spc="-10" dirty="0">
                <a:solidFill>
                  <a:srgbClr val="221F1F"/>
                </a:solidFill>
                <a:cs typeface="Source Sans Pro Light"/>
              </a:rPr>
              <a:t>to </a:t>
            </a:r>
            <a:r>
              <a:rPr b="0" spc="-5" dirty="0">
                <a:solidFill>
                  <a:srgbClr val="221F1F"/>
                </a:solidFill>
                <a:cs typeface="Source Sans Pro Light"/>
              </a:rPr>
              <a:t>add</a:t>
            </a:r>
            <a:r>
              <a:rPr b="0" spc="35" dirty="0">
                <a:solidFill>
                  <a:srgbClr val="221F1F"/>
                </a:solidFill>
                <a:cs typeface="Source Sans Pro Light"/>
              </a:rPr>
              <a:t> </a:t>
            </a:r>
            <a:r>
              <a:rPr b="0" spc="-10" dirty="0">
                <a:solidFill>
                  <a:srgbClr val="221F1F"/>
                </a:solidFill>
                <a:cs typeface="Source Sans Pro Light"/>
              </a:rPr>
              <a:t>interest.</a:t>
            </a:r>
            <a:endParaRPr dirty="0">
              <a:cs typeface="Source Sans Pro Light"/>
            </a:endParaRPr>
          </a:p>
        </p:txBody>
      </p:sp>
      <p:sp>
        <p:nvSpPr>
          <p:cNvPr id="44" name="object 7">
            <a:extLst>
              <a:ext uri="{FF2B5EF4-FFF2-40B4-BE49-F238E27FC236}">
                <a16:creationId xmlns:a16="http://schemas.microsoft.com/office/drawing/2014/main" id="{27088741-C62C-4114-8F6B-6C576CAFD49B}"/>
              </a:ext>
            </a:extLst>
          </p:cNvPr>
          <p:cNvSpPr txBox="1"/>
          <p:nvPr/>
        </p:nvSpPr>
        <p:spPr>
          <a:xfrm>
            <a:off x="1046956" y="4528211"/>
            <a:ext cx="717351" cy="289823"/>
          </a:xfrm>
          <a:prstGeom prst="rect">
            <a:avLst/>
          </a:prstGeom>
        </p:spPr>
        <p:txBody>
          <a:bodyPr vert="horz" wrap="square" lIns="0" tIns="12700" rIns="0" bIns="0" rtlCol="0">
            <a:spAutoFit/>
          </a:bodyPr>
          <a:lstStyle/>
          <a:p>
            <a:pPr marL="12700">
              <a:lnSpc>
                <a:spcPct val="100000"/>
              </a:lnSpc>
              <a:spcBef>
                <a:spcPts val="100"/>
              </a:spcBef>
            </a:pPr>
            <a:r>
              <a:rPr b="1" i="1" spc="5" dirty="0">
                <a:solidFill>
                  <a:srgbClr val="221F1F"/>
                </a:solidFill>
                <a:cs typeface="Source Sans Pro"/>
              </a:rPr>
              <a:t>NG</a:t>
            </a:r>
            <a:r>
              <a:rPr b="1" i="1" spc="-20" dirty="0">
                <a:solidFill>
                  <a:srgbClr val="221F1F"/>
                </a:solidFill>
                <a:cs typeface="Source Sans Pro"/>
              </a:rPr>
              <a:t>S</a:t>
            </a:r>
            <a:r>
              <a:rPr b="1" i="1" spc="5" dirty="0">
                <a:solidFill>
                  <a:srgbClr val="221F1F"/>
                </a:solidFill>
                <a:cs typeface="Source Sans Pro"/>
              </a:rPr>
              <a:t>S</a:t>
            </a:r>
            <a:endParaRPr b="1" i="1" dirty="0">
              <a:cs typeface="Source Sans Pro"/>
            </a:endParaRPr>
          </a:p>
        </p:txBody>
      </p:sp>
      <p:sp>
        <p:nvSpPr>
          <p:cNvPr id="45" name="object 8">
            <a:extLst>
              <a:ext uri="{FF2B5EF4-FFF2-40B4-BE49-F238E27FC236}">
                <a16:creationId xmlns:a16="http://schemas.microsoft.com/office/drawing/2014/main" id="{83B0ED7B-B329-464A-ACA3-40B00912A106}"/>
              </a:ext>
            </a:extLst>
          </p:cNvPr>
          <p:cNvSpPr txBox="1"/>
          <p:nvPr/>
        </p:nvSpPr>
        <p:spPr>
          <a:xfrm>
            <a:off x="1046957" y="5015891"/>
            <a:ext cx="1400760"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21F1F"/>
                </a:solidFill>
                <a:cs typeface="Source Sans Pro"/>
              </a:rPr>
              <a:t>HS-ESS1-5.</a:t>
            </a:r>
            <a:endParaRPr dirty="0">
              <a:cs typeface="Source Sans Pro"/>
            </a:endParaRPr>
          </a:p>
        </p:txBody>
      </p:sp>
      <p:sp>
        <p:nvSpPr>
          <p:cNvPr id="46" name="object 9">
            <a:extLst>
              <a:ext uri="{FF2B5EF4-FFF2-40B4-BE49-F238E27FC236}">
                <a16:creationId xmlns:a16="http://schemas.microsoft.com/office/drawing/2014/main" id="{8EAE3E84-5DAC-45B0-8D11-81D7AA1E57B4}"/>
              </a:ext>
            </a:extLst>
          </p:cNvPr>
          <p:cNvSpPr txBox="1"/>
          <p:nvPr/>
        </p:nvSpPr>
        <p:spPr>
          <a:xfrm>
            <a:off x="3461572" y="5015891"/>
            <a:ext cx="8574273" cy="566822"/>
          </a:xfrm>
          <a:prstGeom prst="rect">
            <a:avLst/>
          </a:prstGeom>
        </p:spPr>
        <p:txBody>
          <a:bodyPr vert="horz" wrap="square" lIns="0" tIns="12700" rIns="0" bIns="0" rtlCol="0">
            <a:spAutoFit/>
          </a:bodyPr>
          <a:lstStyle/>
          <a:p>
            <a:pPr marL="12700" marR="5080">
              <a:lnSpc>
                <a:spcPct val="100000"/>
              </a:lnSpc>
              <a:spcBef>
                <a:spcPts val="100"/>
              </a:spcBef>
            </a:pPr>
            <a:r>
              <a:rPr b="0" spc="-15" dirty="0">
                <a:solidFill>
                  <a:srgbClr val="221F1F"/>
                </a:solidFill>
                <a:cs typeface="Source Sans Pro Light"/>
              </a:rPr>
              <a:t>Evaluate </a:t>
            </a:r>
            <a:r>
              <a:rPr b="0" spc="-5" dirty="0">
                <a:solidFill>
                  <a:srgbClr val="221F1F"/>
                </a:solidFill>
                <a:cs typeface="Source Sans Pro Light"/>
              </a:rPr>
              <a:t>evidence </a:t>
            </a:r>
            <a:r>
              <a:rPr b="0" dirty="0">
                <a:solidFill>
                  <a:srgbClr val="221F1F"/>
                </a:solidFill>
                <a:cs typeface="Source Sans Pro Light"/>
              </a:rPr>
              <a:t>of the </a:t>
            </a:r>
            <a:r>
              <a:rPr b="0" spc="-20" dirty="0">
                <a:solidFill>
                  <a:srgbClr val="221F1F"/>
                </a:solidFill>
                <a:cs typeface="Source Sans Pro Light"/>
              </a:rPr>
              <a:t>past </a:t>
            </a:r>
            <a:r>
              <a:rPr b="0" spc="-5" dirty="0">
                <a:solidFill>
                  <a:srgbClr val="221F1F"/>
                </a:solidFill>
                <a:cs typeface="Source Sans Pro Light"/>
              </a:rPr>
              <a:t>and current movements </a:t>
            </a:r>
            <a:r>
              <a:rPr b="0" dirty="0">
                <a:solidFill>
                  <a:srgbClr val="221F1F"/>
                </a:solidFill>
                <a:cs typeface="Source Sans Pro Light"/>
              </a:rPr>
              <a:t>of </a:t>
            </a:r>
            <a:r>
              <a:rPr b="0" spc="-10" dirty="0">
                <a:solidFill>
                  <a:srgbClr val="221F1F"/>
                </a:solidFill>
                <a:cs typeface="Source Sans Pro Light"/>
              </a:rPr>
              <a:t>continental  </a:t>
            </a:r>
            <a:r>
              <a:rPr b="0" spc="-5" dirty="0">
                <a:solidFill>
                  <a:srgbClr val="221F1F"/>
                </a:solidFill>
                <a:cs typeface="Source Sans Pro Light"/>
              </a:rPr>
              <a:t>and </a:t>
            </a:r>
            <a:r>
              <a:rPr b="0" spc="-10" dirty="0">
                <a:solidFill>
                  <a:srgbClr val="221F1F"/>
                </a:solidFill>
                <a:cs typeface="Source Sans Pro Light"/>
              </a:rPr>
              <a:t>oceanic crust</a:t>
            </a:r>
            <a:br>
              <a:rPr lang="cs-CZ" b="0" spc="-10" dirty="0">
                <a:solidFill>
                  <a:srgbClr val="221F1F"/>
                </a:solidFill>
                <a:cs typeface="Source Sans Pro Light"/>
              </a:rPr>
            </a:br>
            <a:r>
              <a:rPr b="0" spc="-5" dirty="0">
                <a:solidFill>
                  <a:srgbClr val="221F1F"/>
                </a:solidFill>
                <a:cs typeface="Source Sans Pro Light"/>
              </a:rPr>
              <a:t>and </a:t>
            </a:r>
            <a:r>
              <a:rPr b="0" dirty="0">
                <a:solidFill>
                  <a:srgbClr val="221F1F"/>
                </a:solidFill>
                <a:cs typeface="Source Sans Pro Light"/>
              </a:rPr>
              <a:t>the </a:t>
            </a:r>
            <a:r>
              <a:rPr b="0" spc="5" dirty="0">
                <a:solidFill>
                  <a:srgbClr val="221F1F"/>
                </a:solidFill>
                <a:cs typeface="Source Sans Pro Light"/>
              </a:rPr>
              <a:t>theory </a:t>
            </a:r>
            <a:r>
              <a:rPr b="0" dirty="0">
                <a:solidFill>
                  <a:srgbClr val="221F1F"/>
                </a:solidFill>
                <a:cs typeface="Source Sans Pro Light"/>
              </a:rPr>
              <a:t>of </a:t>
            </a:r>
            <a:r>
              <a:rPr b="0" spc="-15" dirty="0">
                <a:solidFill>
                  <a:srgbClr val="221F1F"/>
                </a:solidFill>
                <a:cs typeface="Source Sans Pro Light"/>
              </a:rPr>
              <a:t>plate </a:t>
            </a:r>
            <a:r>
              <a:rPr b="0" spc="-10" dirty="0">
                <a:solidFill>
                  <a:srgbClr val="221F1F"/>
                </a:solidFill>
                <a:cs typeface="Source Sans Pro Light"/>
              </a:rPr>
              <a:t>tectonics to </a:t>
            </a:r>
            <a:r>
              <a:rPr b="0" spc="-5" dirty="0">
                <a:solidFill>
                  <a:srgbClr val="221F1F"/>
                </a:solidFill>
                <a:cs typeface="Source Sans Pro Light"/>
              </a:rPr>
              <a:t>explain </a:t>
            </a:r>
            <a:r>
              <a:rPr b="0" dirty="0">
                <a:solidFill>
                  <a:srgbClr val="221F1F"/>
                </a:solidFill>
                <a:cs typeface="Source Sans Pro Light"/>
              </a:rPr>
              <a:t>the </a:t>
            </a:r>
            <a:r>
              <a:rPr b="0" spc="-10" dirty="0">
                <a:solidFill>
                  <a:srgbClr val="221F1F"/>
                </a:solidFill>
                <a:cs typeface="Source Sans Pro Light"/>
              </a:rPr>
              <a:t>ages </a:t>
            </a:r>
            <a:r>
              <a:rPr b="0" dirty="0">
                <a:solidFill>
                  <a:srgbClr val="221F1F"/>
                </a:solidFill>
                <a:cs typeface="Source Sans Pro Light"/>
              </a:rPr>
              <a:t>of  </a:t>
            </a:r>
            <a:r>
              <a:rPr b="0" spc="-15" dirty="0">
                <a:solidFill>
                  <a:srgbClr val="221F1F"/>
                </a:solidFill>
                <a:cs typeface="Source Sans Pro Light"/>
              </a:rPr>
              <a:t>crustal</a:t>
            </a:r>
            <a:r>
              <a:rPr b="0" spc="-5" dirty="0">
                <a:solidFill>
                  <a:srgbClr val="221F1F"/>
                </a:solidFill>
                <a:cs typeface="Source Sans Pro Light"/>
              </a:rPr>
              <a:t> rocks.</a:t>
            </a:r>
            <a:endParaRPr dirty="0">
              <a:cs typeface="Source Sans Pro Light"/>
            </a:endParaRPr>
          </a:p>
        </p:txBody>
      </p:sp>
      <p:sp>
        <p:nvSpPr>
          <p:cNvPr id="47" name="object 10">
            <a:extLst>
              <a:ext uri="{FF2B5EF4-FFF2-40B4-BE49-F238E27FC236}">
                <a16:creationId xmlns:a16="http://schemas.microsoft.com/office/drawing/2014/main" id="{30C0DE35-3BE1-402D-8F74-F2E26399DF8F}"/>
              </a:ext>
            </a:extLst>
          </p:cNvPr>
          <p:cNvSpPr txBox="1"/>
          <p:nvPr/>
        </p:nvSpPr>
        <p:spPr>
          <a:xfrm>
            <a:off x="1046957" y="5991251"/>
            <a:ext cx="1400760"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21F1F"/>
                </a:solidFill>
                <a:cs typeface="Source Sans Pro"/>
              </a:rPr>
              <a:t>HS-ESS2-1.</a:t>
            </a:r>
            <a:endParaRPr dirty="0">
              <a:cs typeface="Source Sans Pro"/>
            </a:endParaRPr>
          </a:p>
        </p:txBody>
      </p:sp>
      <p:sp>
        <p:nvSpPr>
          <p:cNvPr id="48" name="object 11">
            <a:extLst>
              <a:ext uri="{FF2B5EF4-FFF2-40B4-BE49-F238E27FC236}">
                <a16:creationId xmlns:a16="http://schemas.microsoft.com/office/drawing/2014/main" id="{2519B543-5FBD-4094-AE32-17A44EB0EC63}"/>
              </a:ext>
            </a:extLst>
          </p:cNvPr>
          <p:cNvSpPr txBox="1"/>
          <p:nvPr/>
        </p:nvSpPr>
        <p:spPr>
          <a:xfrm>
            <a:off x="3461571" y="5991251"/>
            <a:ext cx="8492631" cy="566822"/>
          </a:xfrm>
          <a:prstGeom prst="rect">
            <a:avLst/>
          </a:prstGeom>
        </p:spPr>
        <p:txBody>
          <a:bodyPr vert="horz" wrap="square" lIns="0" tIns="12700" rIns="0" bIns="0" rtlCol="0">
            <a:spAutoFit/>
          </a:bodyPr>
          <a:lstStyle/>
          <a:p>
            <a:pPr marL="12700" marR="5080" algn="just">
              <a:lnSpc>
                <a:spcPct val="100000"/>
              </a:lnSpc>
              <a:spcBef>
                <a:spcPts val="100"/>
              </a:spcBef>
            </a:pPr>
            <a:r>
              <a:rPr b="0" dirty="0">
                <a:solidFill>
                  <a:srgbClr val="221F1F"/>
                </a:solidFill>
                <a:cs typeface="Source Sans Pro Light"/>
              </a:rPr>
              <a:t>Develop </a:t>
            </a:r>
            <a:r>
              <a:rPr b="0" spc="-15" dirty="0">
                <a:solidFill>
                  <a:srgbClr val="221F1F"/>
                </a:solidFill>
                <a:cs typeface="Source Sans Pro Light"/>
              </a:rPr>
              <a:t>a </a:t>
            </a:r>
            <a:r>
              <a:rPr b="0" dirty="0">
                <a:solidFill>
                  <a:srgbClr val="221F1F"/>
                </a:solidFill>
                <a:cs typeface="Source Sans Pro Light"/>
              </a:rPr>
              <a:t>model </a:t>
            </a:r>
            <a:r>
              <a:rPr b="0" spc="-10" dirty="0">
                <a:solidFill>
                  <a:srgbClr val="221F1F"/>
                </a:solidFill>
                <a:cs typeface="Source Sans Pro Light"/>
              </a:rPr>
              <a:t>to </a:t>
            </a:r>
            <a:r>
              <a:rPr b="0" spc="-15" dirty="0">
                <a:solidFill>
                  <a:srgbClr val="221F1F"/>
                </a:solidFill>
                <a:cs typeface="Source Sans Pro Light"/>
              </a:rPr>
              <a:t>illustrate </a:t>
            </a:r>
            <a:r>
              <a:rPr b="0" dirty="0">
                <a:solidFill>
                  <a:srgbClr val="221F1F"/>
                </a:solidFill>
                <a:cs typeface="Source Sans Pro Light"/>
              </a:rPr>
              <a:t>how </a:t>
            </a:r>
            <a:r>
              <a:rPr b="0" spc="-20" dirty="0">
                <a:solidFill>
                  <a:srgbClr val="221F1F"/>
                </a:solidFill>
                <a:cs typeface="Source Sans Pro Light"/>
              </a:rPr>
              <a:t>Earth’s </a:t>
            </a:r>
            <a:r>
              <a:rPr b="0" spc="-5" dirty="0">
                <a:solidFill>
                  <a:srgbClr val="221F1F"/>
                </a:solidFill>
                <a:cs typeface="Source Sans Pro Light"/>
              </a:rPr>
              <a:t>internal and </a:t>
            </a:r>
            <a:r>
              <a:rPr b="0" spc="-15" dirty="0">
                <a:solidFill>
                  <a:srgbClr val="221F1F"/>
                </a:solidFill>
                <a:cs typeface="Source Sans Pro Light"/>
              </a:rPr>
              <a:t>surface </a:t>
            </a:r>
            <a:r>
              <a:rPr b="0" spc="-10" dirty="0">
                <a:solidFill>
                  <a:srgbClr val="221F1F"/>
                </a:solidFill>
                <a:cs typeface="Source Sans Pro Light"/>
              </a:rPr>
              <a:t>processes  </a:t>
            </a:r>
            <a:r>
              <a:rPr b="0" spc="-15" dirty="0">
                <a:solidFill>
                  <a:srgbClr val="221F1F"/>
                </a:solidFill>
                <a:cs typeface="Source Sans Pro Light"/>
              </a:rPr>
              <a:t>operate</a:t>
            </a:r>
            <a:br>
              <a:rPr lang="cs-CZ" b="0" spc="-15" dirty="0">
                <a:solidFill>
                  <a:srgbClr val="221F1F"/>
                </a:solidFill>
                <a:cs typeface="Source Sans Pro Light"/>
              </a:rPr>
            </a:br>
            <a:r>
              <a:rPr b="0" spc="-20" dirty="0">
                <a:solidFill>
                  <a:srgbClr val="221F1F"/>
                </a:solidFill>
                <a:cs typeface="Source Sans Pro Light"/>
              </a:rPr>
              <a:t>at </a:t>
            </a:r>
            <a:r>
              <a:rPr b="0" spc="-5" dirty="0">
                <a:solidFill>
                  <a:srgbClr val="221F1F"/>
                </a:solidFill>
                <a:cs typeface="Source Sans Pro Light"/>
              </a:rPr>
              <a:t>different </a:t>
            </a:r>
            <a:r>
              <a:rPr b="0" spc="-15" dirty="0">
                <a:solidFill>
                  <a:srgbClr val="221F1F"/>
                </a:solidFill>
                <a:cs typeface="Source Sans Pro Light"/>
              </a:rPr>
              <a:t>spatial </a:t>
            </a:r>
            <a:r>
              <a:rPr b="0" spc="-5" dirty="0">
                <a:solidFill>
                  <a:srgbClr val="221F1F"/>
                </a:solidFill>
                <a:cs typeface="Source Sans Pro Light"/>
              </a:rPr>
              <a:t>and </a:t>
            </a:r>
            <a:r>
              <a:rPr b="0" spc="-10" dirty="0">
                <a:solidFill>
                  <a:srgbClr val="221F1F"/>
                </a:solidFill>
                <a:cs typeface="Source Sans Pro Light"/>
              </a:rPr>
              <a:t>temporal scales to </a:t>
            </a:r>
            <a:r>
              <a:rPr b="0" spc="-5" dirty="0">
                <a:solidFill>
                  <a:srgbClr val="221F1F"/>
                </a:solidFill>
                <a:cs typeface="Source Sans Pro Light"/>
              </a:rPr>
              <a:t>form </a:t>
            </a:r>
            <a:r>
              <a:rPr b="0" spc="-10" dirty="0">
                <a:solidFill>
                  <a:srgbClr val="221F1F"/>
                </a:solidFill>
                <a:cs typeface="Source Sans Pro Light"/>
              </a:rPr>
              <a:t>continental </a:t>
            </a:r>
            <a:r>
              <a:rPr b="0" spc="-5" dirty="0">
                <a:solidFill>
                  <a:srgbClr val="221F1F"/>
                </a:solidFill>
                <a:cs typeface="Source Sans Pro Light"/>
              </a:rPr>
              <a:t>and  </a:t>
            </a:r>
            <a:r>
              <a:rPr b="0" spc="-10" dirty="0">
                <a:solidFill>
                  <a:srgbClr val="221F1F"/>
                </a:solidFill>
                <a:cs typeface="Source Sans Pro Light"/>
              </a:rPr>
              <a:t>ocean-floor</a:t>
            </a:r>
            <a:r>
              <a:rPr b="0" spc="-5" dirty="0">
                <a:solidFill>
                  <a:srgbClr val="221F1F"/>
                </a:solidFill>
                <a:cs typeface="Source Sans Pro Light"/>
              </a:rPr>
              <a:t> </a:t>
            </a:r>
            <a:r>
              <a:rPr b="0" spc="-15" dirty="0">
                <a:solidFill>
                  <a:srgbClr val="221F1F"/>
                </a:solidFill>
                <a:cs typeface="Source Sans Pro Light"/>
              </a:rPr>
              <a:t>features.</a:t>
            </a:r>
            <a:endParaRPr dirty="0">
              <a:cs typeface="Source Sans Pro Light"/>
            </a:endParaRPr>
          </a:p>
        </p:txBody>
      </p:sp>
      <p:sp>
        <p:nvSpPr>
          <p:cNvPr id="49" name="object 12">
            <a:extLst>
              <a:ext uri="{FF2B5EF4-FFF2-40B4-BE49-F238E27FC236}">
                <a16:creationId xmlns:a16="http://schemas.microsoft.com/office/drawing/2014/main" id="{B15F3353-3F89-4FEC-9A0A-91A9857F56E6}"/>
              </a:ext>
            </a:extLst>
          </p:cNvPr>
          <p:cNvSpPr txBox="1"/>
          <p:nvPr/>
        </p:nvSpPr>
        <p:spPr>
          <a:xfrm>
            <a:off x="1046957" y="6966611"/>
            <a:ext cx="1422777"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221F1F"/>
                </a:solidFill>
                <a:cs typeface="Source Sans Pro"/>
              </a:rPr>
              <a:t>MS-ESS2-3.</a:t>
            </a:r>
            <a:endParaRPr dirty="0">
              <a:cs typeface="Source Sans Pro"/>
            </a:endParaRPr>
          </a:p>
        </p:txBody>
      </p:sp>
      <p:sp>
        <p:nvSpPr>
          <p:cNvPr id="50" name="object 13">
            <a:extLst>
              <a:ext uri="{FF2B5EF4-FFF2-40B4-BE49-F238E27FC236}">
                <a16:creationId xmlns:a16="http://schemas.microsoft.com/office/drawing/2014/main" id="{40CE2AA6-D60B-4113-8599-6678BC66C23B}"/>
              </a:ext>
            </a:extLst>
          </p:cNvPr>
          <p:cNvSpPr txBox="1"/>
          <p:nvPr/>
        </p:nvSpPr>
        <p:spPr>
          <a:xfrm>
            <a:off x="3461571" y="6966611"/>
            <a:ext cx="8470615" cy="566822"/>
          </a:xfrm>
          <a:prstGeom prst="rect">
            <a:avLst/>
          </a:prstGeom>
        </p:spPr>
        <p:txBody>
          <a:bodyPr vert="horz" wrap="square" lIns="0" tIns="12700" rIns="0" bIns="0" rtlCol="0">
            <a:spAutoFit/>
          </a:bodyPr>
          <a:lstStyle/>
          <a:p>
            <a:pPr marL="12700" marR="5080">
              <a:lnSpc>
                <a:spcPct val="100000"/>
              </a:lnSpc>
              <a:spcBef>
                <a:spcPts val="100"/>
              </a:spcBef>
            </a:pPr>
            <a:r>
              <a:rPr b="0" spc="-10" dirty="0">
                <a:solidFill>
                  <a:srgbClr val="221F1F"/>
                </a:solidFill>
                <a:cs typeface="Source Sans Pro Light"/>
              </a:rPr>
              <a:t>Analyze </a:t>
            </a:r>
            <a:r>
              <a:rPr b="0" spc="-5" dirty="0">
                <a:solidFill>
                  <a:srgbClr val="221F1F"/>
                </a:solidFill>
                <a:cs typeface="Source Sans Pro Light"/>
              </a:rPr>
              <a:t>and </a:t>
            </a:r>
            <a:r>
              <a:rPr b="0" spc="-10" dirty="0">
                <a:solidFill>
                  <a:srgbClr val="221F1F"/>
                </a:solidFill>
                <a:cs typeface="Source Sans Pro Light"/>
              </a:rPr>
              <a:t>interpret </a:t>
            </a:r>
            <a:r>
              <a:rPr b="0" spc="-25" dirty="0">
                <a:solidFill>
                  <a:srgbClr val="221F1F"/>
                </a:solidFill>
                <a:cs typeface="Source Sans Pro Light"/>
              </a:rPr>
              <a:t>data </a:t>
            </a:r>
            <a:r>
              <a:rPr b="0" dirty="0">
                <a:solidFill>
                  <a:srgbClr val="221F1F"/>
                </a:solidFill>
                <a:cs typeface="Source Sans Pro Light"/>
              </a:rPr>
              <a:t>on the </a:t>
            </a:r>
            <a:r>
              <a:rPr b="0" spc="-5" dirty="0">
                <a:solidFill>
                  <a:srgbClr val="221F1F"/>
                </a:solidFill>
                <a:cs typeface="Source Sans Pro Light"/>
              </a:rPr>
              <a:t>distribution </a:t>
            </a:r>
            <a:r>
              <a:rPr b="0" dirty="0">
                <a:solidFill>
                  <a:srgbClr val="221F1F"/>
                </a:solidFill>
                <a:cs typeface="Source Sans Pro Light"/>
              </a:rPr>
              <a:t>of </a:t>
            </a:r>
            <a:r>
              <a:rPr b="0" spc="-5" dirty="0">
                <a:solidFill>
                  <a:srgbClr val="221F1F"/>
                </a:solidFill>
                <a:cs typeface="Source Sans Pro Light"/>
              </a:rPr>
              <a:t>fossils and rocks, </a:t>
            </a:r>
            <a:r>
              <a:rPr b="0" spc="-10" dirty="0">
                <a:solidFill>
                  <a:srgbClr val="221F1F"/>
                </a:solidFill>
                <a:cs typeface="Source Sans Pro Light"/>
              </a:rPr>
              <a:t>continental  </a:t>
            </a:r>
            <a:r>
              <a:rPr b="0" spc="-5" dirty="0">
                <a:solidFill>
                  <a:srgbClr val="221F1F"/>
                </a:solidFill>
                <a:cs typeface="Source Sans Pro Light"/>
              </a:rPr>
              <a:t>shapes,</a:t>
            </a:r>
            <a:br>
              <a:rPr lang="cs-CZ" b="0" spc="-5" dirty="0">
                <a:solidFill>
                  <a:srgbClr val="221F1F"/>
                </a:solidFill>
                <a:cs typeface="Source Sans Pro Light"/>
              </a:rPr>
            </a:br>
            <a:r>
              <a:rPr b="0" spc="-5" dirty="0">
                <a:solidFill>
                  <a:srgbClr val="221F1F"/>
                </a:solidFill>
                <a:cs typeface="Source Sans Pro Light"/>
              </a:rPr>
              <a:t>and seafloor </a:t>
            </a:r>
            <a:r>
              <a:rPr b="0" spc="-10" dirty="0">
                <a:solidFill>
                  <a:srgbClr val="221F1F"/>
                </a:solidFill>
                <a:cs typeface="Source Sans Pro Light"/>
              </a:rPr>
              <a:t>structures to </a:t>
            </a:r>
            <a:r>
              <a:rPr b="0" spc="-5" dirty="0">
                <a:solidFill>
                  <a:srgbClr val="221F1F"/>
                </a:solidFill>
                <a:cs typeface="Source Sans Pro Light"/>
              </a:rPr>
              <a:t>provide evidence </a:t>
            </a:r>
            <a:r>
              <a:rPr b="0" dirty="0">
                <a:solidFill>
                  <a:srgbClr val="221F1F"/>
                </a:solidFill>
                <a:cs typeface="Source Sans Pro Light"/>
              </a:rPr>
              <a:t>of the </a:t>
            </a:r>
            <a:r>
              <a:rPr b="0" spc="-20" dirty="0">
                <a:solidFill>
                  <a:srgbClr val="221F1F"/>
                </a:solidFill>
                <a:cs typeface="Source Sans Pro Light"/>
              </a:rPr>
              <a:t>past </a:t>
            </a:r>
            <a:r>
              <a:rPr b="0" spc="-15" dirty="0">
                <a:solidFill>
                  <a:srgbClr val="221F1F"/>
                </a:solidFill>
                <a:cs typeface="Source Sans Pro Light"/>
              </a:rPr>
              <a:t>plate</a:t>
            </a:r>
            <a:r>
              <a:rPr b="0" spc="105" dirty="0">
                <a:solidFill>
                  <a:srgbClr val="221F1F"/>
                </a:solidFill>
                <a:cs typeface="Source Sans Pro Light"/>
              </a:rPr>
              <a:t> </a:t>
            </a:r>
            <a:r>
              <a:rPr b="0" spc="-5" dirty="0">
                <a:solidFill>
                  <a:srgbClr val="221F1F"/>
                </a:solidFill>
                <a:cs typeface="Source Sans Pro Light"/>
              </a:rPr>
              <a:t>motions.</a:t>
            </a:r>
            <a:endParaRPr dirty="0">
              <a:cs typeface="Source Sans Pro Light"/>
            </a:endParaRPr>
          </a:p>
        </p:txBody>
      </p:sp>
      <p:pic>
        <p:nvPicPr>
          <p:cNvPr id="18" name="Picture 17">
            <a:extLst>
              <a:ext uri="{FF2B5EF4-FFF2-40B4-BE49-F238E27FC236}">
                <a16:creationId xmlns:a16="http://schemas.microsoft.com/office/drawing/2014/main" id="{7EE24360-46F6-47A0-A68F-CF80E8C15D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2184774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FAC1F606-62F6-4305-800B-EF4BDCC04BC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5105400" cy="443711"/>
          </a:xfrm>
          <a:prstGeom prst="rect">
            <a:avLst/>
          </a:prstGeom>
        </p:spPr>
        <p:txBody>
          <a:bodyPr vert="horz" wrap="square" lIns="0" tIns="12700" rIns="0" bIns="0" rtlCol="0">
            <a:spAutoFit/>
          </a:bodyPr>
          <a:lstStyle/>
          <a:p>
            <a:pPr marL="12700">
              <a:lnSpc>
                <a:spcPct val="100000"/>
              </a:lnSpc>
              <a:spcBef>
                <a:spcPts val="100"/>
              </a:spcBef>
            </a:pPr>
            <a:r>
              <a:rPr lang="en-US" sz="2800" dirty="0">
                <a:solidFill>
                  <a:srgbClr val="F0F1F1"/>
                </a:solidFill>
                <a:cs typeface="Source Sans Pro Light"/>
              </a:rPr>
              <a:t>1. </a:t>
            </a:r>
            <a:r>
              <a:rPr lang="en-US" sz="2800" spc="-5" dirty="0">
                <a:solidFill>
                  <a:srgbClr val="F0F1F1"/>
                </a:solidFill>
                <a:cs typeface="Source Sans Pro Light"/>
              </a:rPr>
              <a:t>Introduction </a:t>
            </a:r>
            <a:r>
              <a:rPr lang="en-US" sz="2800" spc="-15" dirty="0">
                <a:solidFill>
                  <a:srgbClr val="F0F1F1"/>
                </a:solidFill>
                <a:cs typeface="Source Sans Pro Light"/>
              </a:rPr>
              <a:t>to </a:t>
            </a:r>
            <a:r>
              <a:rPr lang="en-US" sz="2800" dirty="0">
                <a:solidFill>
                  <a:srgbClr val="F0F1F1"/>
                </a:solidFill>
                <a:cs typeface="Source Sans Pro Light"/>
              </a:rPr>
              <a:t>Earth</a:t>
            </a:r>
            <a:r>
              <a:rPr lang="en-US" sz="2800" spc="-20" dirty="0">
                <a:solidFill>
                  <a:srgbClr val="F0F1F1"/>
                </a:solidFill>
                <a:cs typeface="Source Sans Pro Light"/>
              </a:rPr>
              <a:t> </a:t>
            </a:r>
            <a:r>
              <a:rPr lang="en-US" sz="2800" spc="-10" dirty="0">
                <a:solidFill>
                  <a:srgbClr val="F0F1F1"/>
                </a:solidFill>
                <a:cs typeface="Source Sans Pro Light"/>
              </a:rPr>
              <a:t>Structure</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6956" y="1689100"/>
            <a:ext cx="8616157" cy="9107108"/>
          </a:xfrm>
          <a:prstGeom prst="rect">
            <a:avLst/>
          </a:prstGeom>
        </p:spPr>
        <p:txBody>
          <a:bodyPr vert="horz" wrap="square" lIns="0" tIns="5080" rIns="0" bIns="0" rtlCol="0">
            <a:spAutoFit/>
          </a:bodyPr>
          <a:lstStyle/>
          <a:p>
            <a:pPr marL="12700" marR="5080" algn="just">
              <a:lnSpc>
                <a:spcPct val="100000"/>
              </a:lnSpc>
              <a:spcBef>
                <a:spcPts val="100"/>
              </a:spcBef>
            </a:pPr>
            <a:r>
              <a:rPr lang="en-US" spc="-10" dirty="0">
                <a:solidFill>
                  <a:srgbClr val="221F1F"/>
                </a:solidFill>
                <a:cs typeface="Source Sans Pro Light"/>
              </a:rPr>
              <a:t>Explain to </a:t>
            </a:r>
            <a:r>
              <a:rPr lang="en-US" dirty="0">
                <a:solidFill>
                  <a:srgbClr val="221F1F"/>
                </a:solidFill>
                <a:cs typeface="Source Sans Pro Light"/>
              </a:rPr>
              <a:t>your </a:t>
            </a:r>
            <a:r>
              <a:rPr lang="en-US" spc="-10" dirty="0">
                <a:solidFill>
                  <a:srgbClr val="221F1F"/>
                </a:solidFill>
                <a:cs typeface="Source Sans Pro Light"/>
              </a:rPr>
              <a:t>students </a:t>
            </a:r>
            <a:r>
              <a:rPr lang="en-US" dirty="0">
                <a:solidFill>
                  <a:srgbClr val="221F1F"/>
                </a:solidFill>
                <a:cs typeface="Source Sans Pro Light"/>
              </a:rPr>
              <a:t>the </a:t>
            </a:r>
            <a:r>
              <a:rPr lang="en-US" spc="-10" dirty="0">
                <a:solidFill>
                  <a:srgbClr val="221F1F"/>
                </a:solidFill>
                <a:cs typeface="Source Sans Pro Light"/>
              </a:rPr>
              <a:t>structure </a:t>
            </a:r>
            <a:r>
              <a:rPr lang="en-US" dirty="0">
                <a:solidFill>
                  <a:srgbClr val="221F1F"/>
                </a:solidFill>
                <a:cs typeface="Source Sans Pro Light"/>
              </a:rPr>
              <a:t>of the Earth </a:t>
            </a:r>
            <a:r>
              <a:rPr lang="en-US" spc="-5" dirty="0">
                <a:solidFill>
                  <a:srgbClr val="221F1F"/>
                </a:solidFill>
                <a:cs typeface="Source Sans Pro Light"/>
              </a:rPr>
              <a:t>by </a:t>
            </a:r>
            <a:r>
              <a:rPr lang="en-US" dirty="0">
                <a:solidFill>
                  <a:srgbClr val="221F1F"/>
                </a:solidFill>
                <a:cs typeface="Source Sans Pro Light"/>
              </a:rPr>
              <a:t>highlighting </a:t>
            </a:r>
            <a:r>
              <a:rPr lang="en-US" spc="-5" dirty="0">
                <a:solidFill>
                  <a:srgbClr val="221F1F"/>
                </a:solidFill>
                <a:cs typeface="Source Sans Pro Light"/>
              </a:rPr>
              <a:t>and speaking  about different layers </a:t>
            </a:r>
            <a:r>
              <a:rPr lang="en-US" dirty="0">
                <a:solidFill>
                  <a:srgbClr val="221F1F"/>
                </a:solidFill>
                <a:cs typeface="Source Sans Pro Light"/>
              </a:rPr>
              <a:t>on the Lifeliqe</a:t>
            </a:r>
            <a:r>
              <a:rPr lang="en-US" spc="10" dirty="0">
                <a:solidFill>
                  <a:srgbClr val="221F1F"/>
                </a:solidFill>
                <a:cs typeface="Source Sans Pro Light"/>
              </a:rPr>
              <a:t> </a:t>
            </a:r>
            <a:r>
              <a:rPr lang="en-US" dirty="0">
                <a:solidFill>
                  <a:srgbClr val="221F1F"/>
                </a:solidFill>
                <a:cs typeface="Source Sans Pro Light"/>
              </a:rPr>
              <a:t>model.</a:t>
            </a:r>
            <a:endParaRPr lang="cs-CZ" dirty="0">
              <a:solidFill>
                <a:srgbClr val="221F1F"/>
              </a:solidFill>
              <a:cs typeface="Source Sans Pro Light"/>
            </a:endParaRPr>
          </a:p>
          <a:p>
            <a:pPr marL="12700" algn="just">
              <a:lnSpc>
                <a:spcPct val="100000"/>
              </a:lnSpc>
              <a:spcBef>
                <a:spcPts val="100"/>
              </a:spcBef>
            </a:pPr>
            <a:r>
              <a:rPr lang="en-US" dirty="0">
                <a:solidFill>
                  <a:srgbClr val="221F1F"/>
                </a:solidFill>
                <a:cs typeface="Source Sans Pro"/>
              </a:rPr>
              <a:t>Open the </a:t>
            </a:r>
            <a:r>
              <a:rPr lang="en-US" spc="-5" dirty="0">
                <a:solidFill>
                  <a:srgbClr val="221F1F"/>
                </a:solidFill>
                <a:cs typeface="Source Sans Pro"/>
              </a:rPr>
              <a:t>Lifeliqe app </a:t>
            </a:r>
            <a:r>
              <a:rPr lang="en-US" spc="-5" dirty="0">
                <a:solidFill>
                  <a:srgbClr val="221F1F"/>
                </a:solidFill>
                <a:cs typeface="Source Sans Pro Light"/>
              </a:rPr>
              <a:t>and enter </a:t>
            </a:r>
            <a:r>
              <a:rPr lang="en-US" b="1" i="1" spc="-15" dirty="0">
                <a:solidFill>
                  <a:srgbClr val="221F1F"/>
                </a:solidFill>
                <a:cs typeface="Source Sans Pro"/>
              </a:rPr>
              <a:t>“Earth” </a:t>
            </a:r>
            <a:r>
              <a:rPr lang="en-US" b="1" dirty="0">
                <a:solidFill>
                  <a:srgbClr val="221F1F"/>
                </a:solidFill>
                <a:cs typeface="Source Sans Pro Light"/>
              </a:rPr>
              <a:t>or </a:t>
            </a:r>
            <a:r>
              <a:rPr lang="en-US" b="1" i="1" spc="-5" dirty="0">
                <a:solidFill>
                  <a:srgbClr val="221F1F"/>
                </a:solidFill>
                <a:cs typeface="Source Sans Pro"/>
              </a:rPr>
              <a:t>“Structure </a:t>
            </a:r>
            <a:r>
              <a:rPr lang="en-US" b="1" i="1" dirty="0">
                <a:solidFill>
                  <a:srgbClr val="221F1F"/>
                </a:solidFill>
                <a:cs typeface="Source Sans Pro"/>
              </a:rPr>
              <a:t>of the </a:t>
            </a:r>
            <a:r>
              <a:rPr lang="en-US" b="1" i="1" spc="-20" dirty="0">
                <a:solidFill>
                  <a:srgbClr val="221F1F"/>
                </a:solidFill>
                <a:cs typeface="Source Sans Pro"/>
              </a:rPr>
              <a:t>Earth” </a:t>
            </a:r>
            <a:r>
              <a:rPr lang="en-US" spc="-5" dirty="0">
                <a:solidFill>
                  <a:srgbClr val="221F1F"/>
                </a:solidFill>
                <a:cs typeface="Source Sans Pro Light"/>
              </a:rPr>
              <a:t>into </a:t>
            </a:r>
            <a:r>
              <a:rPr lang="en-US" dirty="0">
                <a:solidFill>
                  <a:srgbClr val="221F1F"/>
                </a:solidFill>
                <a:cs typeface="Source Sans Pro Light"/>
              </a:rPr>
              <a:t>the </a:t>
            </a:r>
            <a:r>
              <a:rPr lang="en-US" spc="-10" dirty="0">
                <a:solidFill>
                  <a:srgbClr val="221F1F"/>
                </a:solidFill>
                <a:cs typeface="Source Sans Pro Light"/>
              </a:rPr>
              <a:t>search</a:t>
            </a:r>
            <a:r>
              <a:rPr lang="en-US" spc="70" dirty="0">
                <a:solidFill>
                  <a:srgbClr val="221F1F"/>
                </a:solidFill>
                <a:cs typeface="Source Sans Pro Light"/>
              </a:rPr>
              <a:t> </a:t>
            </a:r>
            <a:r>
              <a:rPr lang="en-US" spc="-10" dirty="0">
                <a:solidFill>
                  <a:srgbClr val="221F1F"/>
                </a:solidFill>
                <a:cs typeface="Source Sans Pro Light"/>
              </a:rPr>
              <a:t>box.</a:t>
            </a:r>
            <a:endParaRPr lang="en-US" sz="2000" dirty="0">
              <a:cs typeface="Times New Roman"/>
            </a:endParaRPr>
          </a:p>
          <a:p>
            <a:pPr marL="12700" marR="5080" algn="just">
              <a:lnSpc>
                <a:spcPct val="109300"/>
              </a:lnSpc>
            </a:pPr>
            <a:r>
              <a:rPr lang="en-US" dirty="0">
                <a:solidFill>
                  <a:srgbClr val="221F1F"/>
                </a:solidFill>
                <a:cs typeface="Source Sans Pro Light"/>
              </a:rPr>
              <a:t>Open the model </a:t>
            </a:r>
            <a:r>
              <a:rPr lang="en-US" spc="-5" dirty="0">
                <a:solidFill>
                  <a:srgbClr val="221F1F"/>
                </a:solidFill>
                <a:cs typeface="Source Sans Pro Light"/>
              </a:rPr>
              <a:t>and </a:t>
            </a:r>
            <a:r>
              <a:rPr lang="en-US" dirty="0">
                <a:solidFill>
                  <a:srgbClr val="221F1F"/>
                </a:solidFill>
                <a:cs typeface="Source Sans Pro"/>
              </a:rPr>
              <a:t>highlight the </a:t>
            </a:r>
            <a:r>
              <a:rPr lang="en-US" b="1" i="1" dirty="0">
                <a:solidFill>
                  <a:srgbClr val="221F1F"/>
                </a:solidFill>
                <a:cs typeface="Source Sans Pro"/>
              </a:rPr>
              <a:t>“Earth - V cut” </a:t>
            </a:r>
            <a:r>
              <a:rPr lang="en-US" spc="-10" dirty="0">
                <a:solidFill>
                  <a:srgbClr val="221F1F"/>
                </a:solidFill>
                <a:cs typeface="Source Sans Pro"/>
              </a:rPr>
              <a:t>part </a:t>
            </a:r>
            <a:r>
              <a:rPr lang="en-US" spc="-5" dirty="0">
                <a:solidFill>
                  <a:srgbClr val="221F1F"/>
                </a:solidFill>
                <a:cs typeface="Source Sans Pro"/>
              </a:rPr>
              <a:t>and </a:t>
            </a:r>
            <a:r>
              <a:rPr lang="en-US" spc="-10" dirty="0">
                <a:solidFill>
                  <a:srgbClr val="221F1F"/>
                </a:solidFill>
                <a:cs typeface="Source Sans Pro"/>
              </a:rPr>
              <a:t>its </a:t>
            </a:r>
            <a:r>
              <a:rPr lang="en-US" spc="-5" dirty="0">
                <a:solidFill>
                  <a:srgbClr val="221F1F"/>
                </a:solidFill>
                <a:cs typeface="Source Sans Pro"/>
              </a:rPr>
              <a:t>components, </a:t>
            </a:r>
            <a:r>
              <a:rPr lang="en-US" dirty="0">
                <a:solidFill>
                  <a:srgbClr val="221F1F"/>
                </a:solidFill>
                <a:cs typeface="Source Sans Pro"/>
              </a:rPr>
              <a:t>including  </a:t>
            </a:r>
            <a:r>
              <a:rPr lang="en-US" spc="-10" dirty="0">
                <a:solidFill>
                  <a:srgbClr val="221F1F"/>
                </a:solidFill>
                <a:cs typeface="Source Sans Pro"/>
              </a:rPr>
              <a:t>measure</a:t>
            </a:r>
            <a:r>
              <a:rPr lang="en-US" spc="-10" dirty="0">
                <a:solidFill>
                  <a:srgbClr val="221F1F"/>
                </a:solidFill>
                <a:cs typeface="Source Sans Pro Light"/>
              </a:rPr>
              <a:t>, </a:t>
            </a:r>
            <a:r>
              <a:rPr lang="en-US" spc="-5" dirty="0">
                <a:solidFill>
                  <a:srgbClr val="221F1F"/>
                </a:solidFill>
                <a:cs typeface="Source Sans Pro Light"/>
              </a:rPr>
              <a:t>and </a:t>
            </a:r>
            <a:r>
              <a:rPr lang="en-US" spc="-15" dirty="0">
                <a:solidFill>
                  <a:srgbClr val="221F1F"/>
                </a:solidFill>
                <a:cs typeface="Source Sans Pro Light"/>
              </a:rPr>
              <a:t>read </a:t>
            </a:r>
            <a:r>
              <a:rPr lang="en-US" dirty="0">
                <a:solidFill>
                  <a:srgbClr val="221F1F"/>
                </a:solidFill>
                <a:cs typeface="Source Sans Pro Light"/>
              </a:rPr>
              <a:t>the </a:t>
            </a:r>
            <a:r>
              <a:rPr lang="en-US" spc="-5" dirty="0">
                <a:solidFill>
                  <a:srgbClr val="221F1F"/>
                </a:solidFill>
                <a:cs typeface="Source Sans Pro Light"/>
              </a:rPr>
              <a:t>Introduction</a:t>
            </a:r>
            <a:r>
              <a:rPr lang="en-US" spc="25" dirty="0">
                <a:solidFill>
                  <a:srgbClr val="221F1F"/>
                </a:solidFill>
                <a:cs typeface="Source Sans Pro Light"/>
              </a:rPr>
              <a:t> </a:t>
            </a:r>
            <a:r>
              <a:rPr lang="en-US" spc="-5" dirty="0">
                <a:solidFill>
                  <a:srgbClr val="221F1F"/>
                </a:solidFill>
                <a:cs typeface="Source Sans Pro Light"/>
              </a:rPr>
              <a:t>section:</a:t>
            </a:r>
            <a:endParaRPr lang="cs-CZ" spc="-5" dirty="0">
              <a:solidFill>
                <a:srgbClr val="221F1F"/>
              </a:solidFill>
              <a:cs typeface="Source Sans Pro Light"/>
            </a:endParaRPr>
          </a:p>
          <a:p>
            <a:pPr marL="12700" marR="5080" algn="just">
              <a:lnSpc>
                <a:spcPct val="109300"/>
              </a:lnSpc>
            </a:pPr>
            <a:endParaRPr lang="cs-CZ" spc="-5" dirty="0">
              <a:solidFill>
                <a:srgbClr val="221F1F"/>
              </a:solidFill>
              <a:cs typeface="Source Sans Pro Light"/>
            </a:endParaRPr>
          </a:p>
          <a:p>
            <a:pPr marL="12700" marR="5080" algn="just">
              <a:lnSpc>
                <a:spcPct val="109300"/>
              </a:lnSpc>
            </a:pPr>
            <a:r>
              <a:rPr lang="en-US" b="1" spc="-5" dirty="0">
                <a:solidFill>
                  <a:srgbClr val="221F1F"/>
                </a:solidFill>
                <a:cs typeface="Source Sans Pro"/>
              </a:rPr>
              <a:t>Atmosphere</a:t>
            </a:r>
            <a:r>
              <a:rPr lang="en-US" spc="-5" dirty="0">
                <a:solidFill>
                  <a:srgbClr val="221F1F"/>
                </a:solidFill>
                <a:cs typeface="Source Sans Pro"/>
              </a:rPr>
              <a:t> </a:t>
            </a:r>
            <a:r>
              <a:rPr lang="en-US" dirty="0">
                <a:solidFill>
                  <a:srgbClr val="221F1F"/>
                </a:solidFill>
                <a:cs typeface="Source Sans Pro Light"/>
              </a:rPr>
              <a:t>- the </a:t>
            </a:r>
            <a:r>
              <a:rPr lang="en-US" spc="-5" dirty="0">
                <a:solidFill>
                  <a:srgbClr val="221F1F"/>
                </a:solidFill>
                <a:cs typeface="Source Sans Pro Light"/>
              </a:rPr>
              <a:t>layer </a:t>
            </a:r>
            <a:r>
              <a:rPr lang="en-US" dirty="0">
                <a:solidFill>
                  <a:srgbClr val="221F1F"/>
                </a:solidFill>
                <a:cs typeface="Source Sans Pro Light"/>
              </a:rPr>
              <a:t>of </a:t>
            </a:r>
            <a:r>
              <a:rPr lang="en-US" spc="-10" dirty="0">
                <a:solidFill>
                  <a:srgbClr val="221F1F"/>
                </a:solidFill>
                <a:cs typeface="Source Sans Pro Light"/>
              </a:rPr>
              <a:t>gases, </a:t>
            </a:r>
            <a:r>
              <a:rPr lang="en-US" spc="-5" dirty="0">
                <a:solidFill>
                  <a:srgbClr val="221F1F"/>
                </a:solidFill>
                <a:cs typeface="Source Sans Pro Light"/>
              </a:rPr>
              <a:t>commonly </a:t>
            </a:r>
            <a:r>
              <a:rPr lang="en-US" dirty="0">
                <a:solidFill>
                  <a:srgbClr val="221F1F"/>
                </a:solidFill>
                <a:cs typeface="Source Sans Pro Light"/>
              </a:rPr>
              <a:t>known </a:t>
            </a:r>
            <a:r>
              <a:rPr lang="en-US" spc="-10" dirty="0">
                <a:solidFill>
                  <a:srgbClr val="221F1F"/>
                </a:solidFill>
                <a:cs typeface="Source Sans Pro Light"/>
              </a:rPr>
              <a:t>as </a:t>
            </a:r>
            <a:r>
              <a:rPr lang="en-US" spc="-20" dirty="0">
                <a:solidFill>
                  <a:srgbClr val="221F1F"/>
                </a:solidFill>
                <a:cs typeface="Source Sans Pro Light"/>
              </a:rPr>
              <a:t>air, </a:t>
            </a:r>
            <a:r>
              <a:rPr lang="en-US" spc="-10" dirty="0">
                <a:solidFill>
                  <a:srgbClr val="221F1F"/>
                </a:solidFill>
                <a:cs typeface="Source Sans Pro Light"/>
              </a:rPr>
              <a:t>that </a:t>
            </a:r>
            <a:r>
              <a:rPr lang="en-US" spc="-5" dirty="0">
                <a:solidFill>
                  <a:srgbClr val="221F1F"/>
                </a:solidFill>
                <a:cs typeface="Source Sans Pro Light"/>
              </a:rPr>
              <a:t>surrounds </a:t>
            </a:r>
            <a:r>
              <a:rPr lang="en-US" dirty="0">
                <a:solidFill>
                  <a:srgbClr val="221F1F"/>
                </a:solidFill>
                <a:cs typeface="Source Sans Pro Light"/>
              </a:rPr>
              <a:t>the  </a:t>
            </a:r>
            <a:r>
              <a:rPr lang="en-US" spc="-10" dirty="0">
                <a:solidFill>
                  <a:srgbClr val="221F1F"/>
                </a:solidFill>
                <a:cs typeface="Source Sans Pro Light"/>
              </a:rPr>
              <a:t>planet </a:t>
            </a:r>
            <a:r>
              <a:rPr lang="en-US" dirty="0">
                <a:solidFill>
                  <a:srgbClr val="221F1F"/>
                </a:solidFill>
                <a:cs typeface="Source Sans Pro Light"/>
              </a:rPr>
              <a:t>Earth </a:t>
            </a:r>
            <a:r>
              <a:rPr lang="en-US" spc="-5" dirty="0">
                <a:solidFill>
                  <a:srgbClr val="221F1F"/>
                </a:solidFill>
                <a:cs typeface="Source Sans Pro Light"/>
              </a:rPr>
              <a:t>and </a:t>
            </a:r>
            <a:r>
              <a:rPr lang="en-US" dirty="0">
                <a:solidFill>
                  <a:srgbClr val="221F1F"/>
                </a:solidFill>
                <a:cs typeface="Source Sans Pro Light"/>
              </a:rPr>
              <a:t>is </a:t>
            </a:r>
            <a:r>
              <a:rPr lang="en-US" spc="-10" dirty="0">
                <a:solidFill>
                  <a:srgbClr val="221F1F"/>
                </a:solidFill>
                <a:cs typeface="Source Sans Pro Light"/>
              </a:rPr>
              <a:t>retained </a:t>
            </a:r>
            <a:r>
              <a:rPr lang="en-US" spc="-5" dirty="0">
                <a:solidFill>
                  <a:srgbClr val="221F1F"/>
                </a:solidFill>
                <a:cs typeface="Source Sans Pro Light"/>
              </a:rPr>
              <a:t>by Earth's </a:t>
            </a:r>
            <a:r>
              <a:rPr lang="en-US" spc="-10" dirty="0">
                <a:solidFill>
                  <a:srgbClr val="221F1F"/>
                </a:solidFill>
                <a:cs typeface="Source Sans Pro Light"/>
              </a:rPr>
              <a:t>gravity. </a:t>
            </a:r>
            <a:r>
              <a:rPr lang="en-US" dirty="0">
                <a:solidFill>
                  <a:srgbClr val="221F1F"/>
                </a:solidFill>
                <a:cs typeface="Source Sans Pro Light"/>
              </a:rPr>
              <a:t>The </a:t>
            </a:r>
            <a:r>
              <a:rPr lang="en-US" spc="-5" dirty="0">
                <a:solidFill>
                  <a:srgbClr val="221F1F"/>
                </a:solidFill>
                <a:cs typeface="Source Sans Pro Light"/>
              </a:rPr>
              <a:t>atmosphere </a:t>
            </a:r>
            <a:r>
              <a:rPr lang="en-US" spc="-15" dirty="0">
                <a:solidFill>
                  <a:srgbClr val="221F1F"/>
                </a:solidFill>
                <a:cs typeface="Source Sans Pro Light"/>
              </a:rPr>
              <a:t>protects </a:t>
            </a:r>
            <a:r>
              <a:rPr lang="en-US" spc="-5" dirty="0">
                <a:solidFill>
                  <a:srgbClr val="221F1F"/>
                </a:solidFill>
                <a:cs typeface="Source Sans Pro Light"/>
              </a:rPr>
              <a:t>life </a:t>
            </a:r>
            <a:r>
              <a:rPr lang="en-US" dirty="0">
                <a:solidFill>
                  <a:srgbClr val="221F1F"/>
                </a:solidFill>
                <a:cs typeface="Source Sans Pro Light"/>
              </a:rPr>
              <a:t>on  Earth </a:t>
            </a:r>
            <a:r>
              <a:rPr lang="en-US" spc="-5" dirty="0">
                <a:solidFill>
                  <a:srgbClr val="221F1F"/>
                </a:solidFill>
                <a:cs typeface="Source Sans Pro Light"/>
              </a:rPr>
              <a:t>by absorbing </a:t>
            </a:r>
            <a:r>
              <a:rPr lang="en-US" spc="-10" dirty="0">
                <a:solidFill>
                  <a:srgbClr val="221F1F"/>
                </a:solidFill>
                <a:cs typeface="Source Sans Pro Light"/>
              </a:rPr>
              <a:t>ultraviolet </a:t>
            </a:r>
            <a:r>
              <a:rPr lang="en-US" spc="-5" dirty="0">
                <a:solidFill>
                  <a:srgbClr val="221F1F"/>
                </a:solidFill>
                <a:cs typeface="Source Sans Pro Light"/>
              </a:rPr>
              <a:t>solar </a:t>
            </a:r>
            <a:r>
              <a:rPr lang="en-US" spc="-10" dirty="0">
                <a:solidFill>
                  <a:srgbClr val="221F1F"/>
                </a:solidFill>
                <a:cs typeface="Source Sans Pro Light"/>
              </a:rPr>
              <a:t>radiation, </a:t>
            </a:r>
            <a:r>
              <a:rPr lang="en-US" spc="-5" dirty="0">
                <a:solidFill>
                  <a:srgbClr val="221F1F"/>
                </a:solidFill>
                <a:cs typeface="Source Sans Pro Light"/>
              </a:rPr>
              <a:t>warming </a:t>
            </a:r>
            <a:r>
              <a:rPr lang="en-US" dirty="0">
                <a:solidFill>
                  <a:srgbClr val="221F1F"/>
                </a:solidFill>
                <a:cs typeface="Source Sans Pro Light"/>
              </a:rPr>
              <a:t>the </a:t>
            </a:r>
            <a:r>
              <a:rPr lang="en-US" spc="-15" dirty="0">
                <a:solidFill>
                  <a:srgbClr val="221F1F"/>
                </a:solidFill>
                <a:cs typeface="Source Sans Pro Light"/>
              </a:rPr>
              <a:t>surface </a:t>
            </a:r>
            <a:r>
              <a:rPr lang="en-US" spc="-5" dirty="0">
                <a:solidFill>
                  <a:srgbClr val="221F1F"/>
                </a:solidFill>
                <a:cs typeface="Source Sans Pro Light"/>
              </a:rPr>
              <a:t>through </a:t>
            </a:r>
            <a:r>
              <a:rPr lang="en-US" spc="-15" dirty="0">
                <a:solidFill>
                  <a:srgbClr val="221F1F"/>
                </a:solidFill>
                <a:cs typeface="Source Sans Pro Light"/>
              </a:rPr>
              <a:t>heat  </a:t>
            </a:r>
            <a:r>
              <a:rPr lang="en-US" spc="-10" dirty="0">
                <a:solidFill>
                  <a:srgbClr val="221F1F"/>
                </a:solidFill>
                <a:cs typeface="Source Sans Pro Light"/>
              </a:rPr>
              <a:t>retention </a:t>
            </a:r>
            <a:r>
              <a:rPr lang="en-US" dirty="0">
                <a:solidFill>
                  <a:srgbClr val="221F1F"/>
                </a:solidFill>
                <a:cs typeface="Source Sans Pro Light"/>
              </a:rPr>
              <a:t>(the </a:t>
            </a:r>
            <a:r>
              <a:rPr lang="en-US" spc="-5" dirty="0">
                <a:solidFill>
                  <a:srgbClr val="221F1F"/>
                </a:solidFill>
                <a:cs typeface="Source Sans Pro Light"/>
              </a:rPr>
              <a:t>greenhouse effect), and reducing </a:t>
            </a:r>
            <a:r>
              <a:rPr lang="en-US" spc="-10" dirty="0">
                <a:solidFill>
                  <a:srgbClr val="221F1F"/>
                </a:solidFill>
                <a:cs typeface="Source Sans Pro Light"/>
              </a:rPr>
              <a:t>temperature extremes </a:t>
            </a:r>
            <a:r>
              <a:rPr lang="en-US" spc="-5" dirty="0">
                <a:solidFill>
                  <a:srgbClr val="221F1F"/>
                </a:solidFill>
                <a:cs typeface="Source Sans Pro Light"/>
              </a:rPr>
              <a:t>between  day and</a:t>
            </a:r>
            <a:r>
              <a:rPr lang="en-US" dirty="0">
                <a:solidFill>
                  <a:srgbClr val="221F1F"/>
                </a:solidFill>
                <a:cs typeface="Source Sans Pro Light"/>
              </a:rPr>
              <a:t> night.</a:t>
            </a:r>
            <a:endParaRPr lang="en-US" dirty="0">
              <a:cs typeface="Source Sans Pro Light"/>
            </a:endParaRPr>
          </a:p>
          <a:p>
            <a:pPr marL="12700" marR="786130" algn="just">
              <a:lnSpc>
                <a:spcPct val="100000"/>
              </a:lnSpc>
              <a:spcBef>
                <a:spcPts val="100"/>
              </a:spcBef>
            </a:pPr>
            <a:r>
              <a:rPr lang="en-US" spc="-10" dirty="0">
                <a:solidFill>
                  <a:srgbClr val="221F1F"/>
                </a:solidFill>
                <a:cs typeface="Source Sans Pro"/>
              </a:rPr>
              <a:t>Crust </a:t>
            </a:r>
            <a:r>
              <a:rPr lang="en-US" dirty="0">
                <a:solidFill>
                  <a:srgbClr val="221F1F"/>
                </a:solidFill>
                <a:cs typeface="Source Sans Pro Light"/>
              </a:rPr>
              <a:t>- the </a:t>
            </a:r>
            <a:r>
              <a:rPr lang="en-US" spc="-10" dirty="0">
                <a:solidFill>
                  <a:srgbClr val="221F1F"/>
                </a:solidFill>
                <a:cs typeface="Source Sans Pro Light"/>
              </a:rPr>
              <a:t>outermost </a:t>
            </a:r>
            <a:r>
              <a:rPr lang="en-US" spc="-5" dirty="0">
                <a:solidFill>
                  <a:srgbClr val="221F1F"/>
                </a:solidFill>
                <a:cs typeface="Source Sans Pro Light"/>
              </a:rPr>
              <a:t>layer </a:t>
            </a:r>
            <a:r>
              <a:rPr lang="en-US" dirty="0">
                <a:solidFill>
                  <a:srgbClr val="221F1F"/>
                </a:solidFill>
                <a:cs typeface="Source Sans Pro Light"/>
              </a:rPr>
              <a:t>of the </a:t>
            </a:r>
            <a:r>
              <a:rPr lang="en-US" spc="-10" dirty="0">
                <a:solidFill>
                  <a:srgbClr val="221F1F"/>
                </a:solidFill>
                <a:cs typeface="Source Sans Pro Light"/>
              </a:rPr>
              <a:t>earth, </a:t>
            </a:r>
            <a:r>
              <a:rPr lang="en-US" dirty="0">
                <a:solidFill>
                  <a:srgbClr val="221F1F"/>
                </a:solidFill>
                <a:cs typeface="Source Sans Pro Light"/>
              </a:rPr>
              <a:t>3–44 miles (5–70 km) thick </a:t>
            </a:r>
            <a:r>
              <a:rPr lang="en-US" spc="-5" dirty="0">
                <a:solidFill>
                  <a:srgbClr val="221F1F"/>
                </a:solidFill>
                <a:cs typeface="Source Sans Pro Light"/>
              </a:rPr>
              <a:t>and  representing </a:t>
            </a:r>
            <a:r>
              <a:rPr lang="en-US" dirty="0">
                <a:solidFill>
                  <a:srgbClr val="221F1F"/>
                </a:solidFill>
                <a:cs typeface="Source Sans Pro Light"/>
              </a:rPr>
              <a:t>less </a:t>
            </a:r>
            <a:r>
              <a:rPr lang="en-US" spc="-5" dirty="0">
                <a:solidFill>
                  <a:srgbClr val="221F1F"/>
                </a:solidFill>
                <a:cs typeface="Source Sans Pro Light"/>
              </a:rPr>
              <a:t>than </a:t>
            </a:r>
            <a:r>
              <a:rPr lang="en-US" dirty="0">
                <a:solidFill>
                  <a:srgbClr val="221F1F"/>
                </a:solidFill>
                <a:cs typeface="Source Sans Pro Light"/>
              </a:rPr>
              <a:t>1% of the </a:t>
            </a:r>
            <a:r>
              <a:rPr lang="en-US" spc="-10" dirty="0">
                <a:solidFill>
                  <a:srgbClr val="221F1F"/>
                </a:solidFill>
                <a:cs typeface="Source Sans Pro Light"/>
              </a:rPr>
              <a:t>earth's </a:t>
            </a:r>
            <a:r>
              <a:rPr lang="en-US" spc="-20" dirty="0">
                <a:solidFill>
                  <a:srgbClr val="221F1F"/>
                </a:solidFill>
                <a:cs typeface="Source Sans Pro Light"/>
              </a:rPr>
              <a:t>total</a:t>
            </a:r>
            <a:r>
              <a:rPr lang="en-US" spc="10" dirty="0">
                <a:solidFill>
                  <a:srgbClr val="221F1F"/>
                </a:solidFill>
                <a:cs typeface="Source Sans Pro Light"/>
              </a:rPr>
              <a:t> </a:t>
            </a:r>
            <a:r>
              <a:rPr lang="en-US" dirty="0">
                <a:solidFill>
                  <a:srgbClr val="221F1F"/>
                </a:solidFill>
                <a:cs typeface="Source Sans Pro Light"/>
              </a:rPr>
              <a:t>volume.</a:t>
            </a:r>
            <a:endParaRPr lang="en-US" dirty="0">
              <a:cs typeface="Source Sans Pro Light"/>
            </a:endParaRPr>
          </a:p>
          <a:p>
            <a:pPr algn="just">
              <a:lnSpc>
                <a:spcPct val="100000"/>
              </a:lnSpc>
              <a:spcBef>
                <a:spcPts val="15"/>
              </a:spcBef>
            </a:pPr>
            <a:endParaRPr lang="en-US" b="1" dirty="0">
              <a:cs typeface="Times New Roman"/>
            </a:endParaRPr>
          </a:p>
          <a:p>
            <a:pPr marL="12700" marR="142875" algn="just">
              <a:lnSpc>
                <a:spcPct val="100000"/>
              </a:lnSpc>
            </a:pPr>
            <a:r>
              <a:rPr lang="en-US" b="1" dirty="0">
                <a:solidFill>
                  <a:srgbClr val="221F1F"/>
                </a:solidFill>
                <a:cs typeface="Source Sans Pro"/>
              </a:rPr>
              <a:t>Upper </a:t>
            </a:r>
            <a:r>
              <a:rPr lang="en-US" b="1" spc="-5" dirty="0">
                <a:solidFill>
                  <a:srgbClr val="221F1F"/>
                </a:solidFill>
                <a:cs typeface="Source Sans Pro"/>
              </a:rPr>
              <a:t>Mantle </a:t>
            </a:r>
            <a:r>
              <a:rPr lang="en-US" dirty="0">
                <a:solidFill>
                  <a:srgbClr val="221F1F"/>
                </a:solidFill>
                <a:cs typeface="Source Sans Pro Light"/>
              </a:rPr>
              <a:t>- The upper </a:t>
            </a:r>
            <a:r>
              <a:rPr lang="en-US" spc="-5" dirty="0">
                <a:solidFill>
                  <a:srgbClr val="221F1F"/>
                </a:solidFill>
                <a:cs typeface="Source Sans Pro Light"/>
              </a:rPr>
              <a:t>mantle begins </a:t>
            </a:r>
            <a:r>
              <a:rPr lang="en-US" spc="-10" dirty="0">
                <a:solidFill>
                  <a:srgbClr val="221F1F"/>
                </a:solidFill>
                <a:cs typeface="Source Sans Pro Light"/>
              </a:rPr>
              <a:t>just beneath </a:t>
            </a:r>
            <a:r>
              <a:rPr lang="en-US" dirty="0">
                <a:solidFill>
                  <a:srgbClr val="221F1F"/>
                </a:solidFill>
                <a:cs typeface="Source Sans Pro Light"/>
              </a:rPr>
              <a:t>the </a:t>
            </a:r>
            <a:r>
              <a:rPr lang="en-US" spc="-10" dirty="0">
                <a:solidFill>
                  <a:srgbClr val="221F1F"/>
                </a:solidFill>
                <a:cs typeface="Source Sans Pro Light"/>
              </a:rPr>
              <a:t>crust </a:t>
            </a:r>
            <a:r>
              <a:rPr lang="en-US" spc="-5" dirty="0">
                <a:solidFill>
                  <a:srgbClr val="221F1F"/>
                </a:solidFill>
                <a:cs typeface="Source Sans Pro Light"/>
              </a:rPr>
              <a:t>and </a:t>
            </a:r>
            <a:r>
              <a:rPr lang="en-US" dirty="0">
                <a:solidFill>
                  <a:srgbClr val="221F1F"/>
                </a:solidFill>
                <a:cs typeface="Source Sans Pro Light"/>
              </a:rPr>
              <a:t>ends </a:t>
            </a:r>
            <a:r>
              <a:rPr lang="en-US" spc="-20" dirty="0">
                <a:solidFill>
                  <a:srgbClr val="221F1F"/>
                </a:solidFill>
                <a:cs typeface="Source Sans Pro Light"/>
              </a:rPr>
              <a:t>at </a:t>
            </a:r>
            <a:r>
              <a:rPr lang="en-US" dirty="0">
                <a:solidFill>
                  <a:srgbClr val="221F1F"/>
                </a:solidFill>
                <a:cs typeface="Source Sans Pro Light"/>
              </a:rPr>
              <a:t>the  lower </a:t>
            </a:r>
            <a:r>
              <a:rPr lang="en-US" spc="-5" dirty="0">
                <a:solidFill>
                  <a:srgbClr val="221F1F"/>
                </a:solidFill>
                <a:cs typeface="Source Sans Pro Light"/>
              </a:rPr>
              <a:t>mantle. </a:t>
            </a:r>
            <a:r>
              <a:rPr lang="en-US" dirty="0">
                <a:solidFill>
                  <a:srgbClr val="221F1F"/>
                </a:solidFill>
                <a:cs typeface="Source Sans Pro Light"/>
              </a:rPr>
              <a:t>The thickness of the upper </a:t>
            </a:r>
            <a:r>
              <a:rPr lang="en-US" spc="-5" dirty="0">
                <a:solidFill>
                  <a:srgbClr val="221F1F"/>
                </a:solidFill>
                <a:cs typeface="Source Sans Pro Light"/>
              </a:rPr>
              <a:t>mantle </a:t>
            </a:r>
            <a:r>
              <a:rPr lang="en-US" dirty="0">
                <a:solidFill>
                  <a:srgbClr val="221F1F"/>
                </a:solidFill>
                <a:cs typeface="Source Sans Pro Light"/>
              </a:rPr>
              <a:t>is </a:t>
            </a:r>
            <a:r>
              <a:rPr lang="en-US" spc="-5" dirty="0">
                <a:solidFill>
                  <a:srgbClr val="221F1F"/>
                </a:solidFill>
                <a:cs typeface="Source Sans Pro Light"/>
              </a:rPr>
              <a:t>between </a:t>
            </a:r>
            <a:r>
              <a:rPr lang="en-US" dirty="0">
                <a:solidFill>
                  <a:srgbClr val="221F1F"/>
                </a:solidFill>
                <a:cs typeface="Source Sans Pro Light"/>
              </a:rPr>
              <a:t>200 </a:t>
            </a:r>
            <a:r>
              <a:rPr lang="en-US" spc="-5" dirty="0">
                <a:solidFill>
                  <a:srgbClr val="221F1F"/>
                </a:solidFill>
                <a:cs typeface="Source Sans Pro Light"/>
              </a:rPr>
              <a:t>and </a:t>
            </a:r>
            <a:r>
              <a:rPr lang="en-US" dirty="0">
                <a:solidFill>
                  <a:srgbClr val="221F1F"/>
                </a:solidFill>
                <a:cs typeface="Source Sans Pro Light"/>
              </a:rPr>
              <a:t>250 miles  (320-400 km). The </a:t>
            </a:r>
            <a:r>
              <a:rPr lang="en-US" spc="-10" dirty="0">
                <a:solidFill>
                  <a:srgbClr val="221F1F"/>
                </a:solidFill>
                <a:cs typeface="Source Sans Pro Light"/>
              </a:rPr>
              <a:t>temperature </a:t>
            </a:r>
            <a:r>
              <a:rPr lang="en-US" dirty="0">
                <a:solidFill>
                  <a:srgbClr val="221F1F"/>
                </a:solidFill>
                <a:cs typeface="Source Sans Pro Light"/>
              </a:rPr>
              <a:t>of the </a:t>
            </a:r>
            <a:r>
              <a:rPr lang="en-US" spc="-5" dirty="0">
                <a:solidFill>
                  <a:srgbClr val="221F1F"/>
                </a:solidFill>
                <a:cs typeface="Source Sans Pro Light"/>
              </a:rPr>
              <a:t>mantle </a:t>
            </a:r>
            <a:r>
              <a:rPr lang="en-US" spc="-10" dirty="0">
                <a:solidFill>
                  <a:srgbClr val="221F1F"/>
                </a:solidFill>
                <a:cs typeface="Source Sans Pro Light"/>
              </a:rPr>
              <a:t>near </a:t>
            </a:r>
            <a:r>
              <a:rPr lang="en-US" dirty="0">
                <a:solidFill>
                  <a:srgbClr val="221F1F"/>
                </a:solidFill>
                <a:cs typeface="Source Sans Pro Light"/>
              </a:rPr>
              <a:t>the </a:t>
            </a:r>
            <a:r>
              <a:rPr lang="en-US" spc="-10" dirty="0">
                <a:solidFill>
                  <a:srgbClr val="221F1F"/>
                </a:solidFill>
                <a:cs typeface="Source Sans Pro Light"/>
              </a:rPr>
              <a:t>crust </a:t>
            </a:r>
            <a:r>
              <a:rPr lang="en-US" spc="-15" dirty="0">
                <a:solidFill>
                  <a:srgbClr val="221F1F"/>
                </a:solidFill>
                <a:cs typeface="Source Sans Pro Light"/>
              </a:rPr>
              <a:t>ranges </a:t>
            </a:r>
            <a:r>
              <a:rPr lang="en-US" spc="-5" dirty="0">
                <a:solidFill>
                  <a:srgbClr val="221F1F"/>
                </a:solidFill>
                <a:cs typeface="Source Sans Pro Light"/>
              </a:rPr>
              <a:t>from </a:t>
            </a:r>
            <a:r>
              <a:rPr lang="en-US" dirty="0">
                <a:solidFill>
                  <a:srgbClr val="221F1F"/>
                </a:solidFill>
                <a:cs typeface="Source Sans Pro Light"/>
              </a:rPr>
              <a:t>900 </a:t>
            </a:r>
            <a:r>
              <a:rPr lang="en-US" spc="-10" dirty="0">
                <a:solidFill>
                  <a:srgbClr val="221F1F"/>
                </a:solidFill>
                <a:cs typeface="Source Sans Pro Light"/>
              </a:rPr>
              <a:t>to  </a:t>
            </a:r>
            <a:r>
              <a:rPr lang="en-US" dirty="0">
                <a:solidFill>
                  <a:srgbClr val="221F1F"/>
                </a:solidFill>
                <a:cs typeface="Source Sans Pro Light"/>
              </a:rPr>
              <a:t>1600 </a:t>
            </a:r>
            <a:r>
              <a:rPr lang="en-US" spc="-5" dirty="0">
                <a:solidFill>
                  <a:srgbClr val="221F1F"/>
                </a:solidFill>
                <a:cs typeface="Source Sans Pro Light"/>
              </a:rPr>
              <a:t>degrees </a:t>
            </a:r>
            <a:r>
              <a:rPr lang="en-US" spc="-10" dirty="0">
                <a:solidFill>
                  <a:srgbClr val="221F1F"/>
                </a:solidFill>
                <a:cs typeface="Source Sans Pro Light"/>
              </a:rPr>
              <a:t>Fahrenheit </a:t>
            </a:r>
            <a:r>
              <a:rPr lang="en-US" dirty="0">
                <a:solidFill>
                  <a:srgbClr val="221F1F"/>
                </a:solidFill>
                <a:cs typeface="Source Sans Pro Light"/>
              </a:rPr>
              <a:t>(480-870</a:t>
            </a:r>
            <a:r>
              <a:rPr lang="en-US" spc="10" dirty="0">
                <a:solidFill>
                  <a:srgbClr val="221F1F"/>
                </a:solidFill>
                <a:cs typeface="Source Sans Pro Light"/>
              </a:rPr>
              <a:t> </a:t>
            </a:r>
            <a:r>
              <a:rPr lang="en-US" dirty="0">
                <a:solidFill>
                  <a:srgbClr val="221F1F"/>
                </a:solidFill>
                <a:cs typeface="Source Sans Pro Light"/>
              </a:rPr>
              <a:t>°C).</a:t>
            </a:r>
            <a:endParaRPr lang="en-US" dirty="0">
              <a:cs typeface="Source Sans Pro Light"/>
            </a:endParaRPr>
          </a:p>
          <a:p>
            <a:pPr algn="just">
              <a:lnSpc>
                <a:spcPct val="100000"/>
              </a:lnSpc>
              <a:spcBef>
                <a:spcPts val="20"/>
              </a:spcBef>
            </a:pPr>
            <a:endParaRPr lang="en-US" dirty="0">
              <a:cs typeface="Times New Roman"/>
            </a:endParaRPr>
          </a:p>
          <a:p>
            <a:pPr marL="12700" marR="5080" algn="just">
              <a:lnSpc>
                <a:spcPct val="100000"/>
              </a:lnSpc>
            </a:pPr>
            <a:r>
              <a:rPr lang="en-US" b="1" spc="-10" dirty="0">
                <a:solidFill>
                  <a:srgbClr val="221F1F"/>
                </a:solidFill>
                <a:cs typeface="Source Sans Pro"/>
              </a:rPr>
              <a:t>Lower </a:t>
            </a:r>
            <a:r>
              <a:rPr lang="en-US" b="1" spc="-5" dirty="0">
                <a:solidFill>
                  <a:srgbClr val="221F1F"/>
                </a:solidFill>
                <a:cs typeface="Source Sans Pro"/>
              </a:rPr>
              <a:t>Mantle </a:t>
            </a:r>
            <a:r>
              <a:rPr lang="en-US" dirty="0">
                <a:solidFill>
                  <a:srgbClr val="221F1F"/>
                </a:solidFill>
                <a:cs typeface="Source Sans Pro Light"/>
              </a:rPr>
              <a:t>- The </a:t>
            </a:r>
            <a:r>
              <a:rPr lang="en-US" spc="-5" dirty="0">
                <a:solidFill>
                  <a:srgbClr val="221F1F"/>
                </a:solidFill>
                <a:cs typeface="Source Sans Pro Light"/>
              </a:rPr>
              <a:t>entire mantle </a:t>
            </a:r>
            <a:r>
              <a:rPr lang="en-US" dirty="0">
                <a:solidFill>
                  <a:srgbClr val="221F1F"/>
                </a:solidFill>
                <a:cs typeface="Source Sans Pro Light"/>
              </a:rPr>
              <a:t>is </a:t>
            </a:r>
            <a:r>
              <a:rPr lang="en-US" spc="-5" dirty="0">
                <a:solidFill>
                  <a:srgbClr val="221F1F"/>
                </a:solidFill>
                <a:cs typeface="Source Sans Pro Light"/>
              </a:rPr>
              <a:t>about </a:t>
            </a:r>
            <a:r>
              <a:rPr lang="en-US" dirty="0">
                <a:solidFill>
                  <a:srgbClr val="221F1F"/>
                </a:solidFill>
                <a:cs typeface="Source Sans Pro Light"/>
              </a:rPr>
              <a:t>1,800 miles (2900 km) thick, which  </a:t>
            </a:r>
            <a:r>
              <a:rPr lang="en-US" spc="-10" dirty="0">
                <a:solidFill>
                  <a:srgbClr val="221F1F"/>
                </a:solidFill>
                <a:cs typeface="Source Sans Pro Light"/>
              </a:rPr>
              <a:t>means that </a:t>
            </a:r>
            <a:r>
              <a:rPr lang="en-US" dirty="0">
                <a:solidFill>
                  <a:srgbClr val="221F1F"/>
                </a:solidFill>
                <a:cs typeface="Source Sans Pro Light"/>
              </a:rPr>
              <a:t>the lower </a:t>
            </a:r>
            <a:r>
              <a:rPr lang="en-US" spc="-5" dirty="0">
                <a:solidFill>
                  <a:srgbClr val="221F1F"/>
                </a:solidFill>
                <a:cs typeface="Source Sans Pro Light"/>
              </a:rPr>
              <a:t>mantle </a:t>
            </a:r>
            <a:r>
              <a:rPr lang="en-US" spc="-10" dirty="0">
                <a:solidFill>
                  <a:srgbClr val="221F1F"/>
                </a:solidFill>
                <a:cs typeface="Source Sans Pro Light"/>
              </a:rPr>
              <a:t>makes </a:t>
            </a:r>
            <a:r>
              <a:rPr lang="en-US" dirty="0">
                <a:solidFill>
                  <a:srgbClr val="221F1F"/>
                </a:solidFill>
                <a:cs typeface="Source Sans Pro Light"/>
              </a:rPr>
              <a:t>up the </a:t>
            </a:r>
            <a:r>
              <a:rPr lang="en-US" spc="-5" dirty="0">
                <a:solidFill>
                  <a:srgbClr val="221F1F"/>
                </a:solidFill>
                <a:cs typeface="Source Sans Pro Light"/>
              </a:rPr>
              <a:t>bulk </a:t>
            </a:r>
            <a:r>
              <a:rPr lang="en-US" dirty="0">
                <a:solidFill>
                  <a:srgbClr val="221F1F"/>
                </a:solidFill>
                <a:cs typeface="Source Sans Pro Light"/>
              </a:rPr>
              <a:t>of this </a:t>
            </a:r>
            <a:r>
              <a:rPr lang="en-US" spc="-10" dirty="0">
                <a:solidFill>
                  <a:srgbClr val="221F1F"/>
                </a:solidFill>
                <a:cs typeface="Source Sans Pro Light"/>
              </a:rPr>
              <a:t>part </a:t>
            </a:r>
            <a:r>
              <a:rPr lang="en-US" dirty="0">
                <a:solidFill>
                  <a:srgbClr val="221F1F"/>
                </a:solidFill>
                <a:cs typeface="Source Sans Pro Light"/>
              </a:rPr>
              <a:t>of the Earth. </a:t>
            </a:r>
            <a:r>
              <a:rPr lang="en-US" spc="5" dirty="0">
                <a:solidFill>
                  <a:srgbClr val="221F1F"/>
                </a:solidFill>
                <a:cs typeface="Source Sans Pro Light"/>
              </a:rPr>
              <a:t>It </a:t>
            </a:r>
            <a:r>
              <a:rPr lang="en-US" spc="-15" dirty="0">
                <a:solidFill>
                  <a:srgbClr val="221F1F"/>
                </a:solidFill>
                <a:cs typeface="Source Sans Pro Light"/>
              </a:rPr>
              <a:t>gets  hotter </a:t>
            </a:r>
            <a:r>
              <a:rPr lang="en-US" spc="-20" dirty="0">
                <a:solidFill>
                  <a:srgbClr val="221F1F"/>
                </a:solidFill>
                <a:cs typeface="Source Sans Pro Light"/>
              </a:rPr>
              <a:t>at </a:t>
            </a:r>
            <a:r>
              <a:rPr lang="en-US" spc="-15" dirty="0">
                <a:solidFill>
                  <a:srgbClr val="221F1F"/>
                </a:solidFill>
                <a:cs typeface="Source Sans Pro Light"/>
              </a:rPr>
              <a:t>greater </a:t>
            </a:r>
            <a:r>
              <a:rPr lang="en-US" spc="-5" dirty="0">
                <a:solidFill>
                  <a:srgbClr val="221F1F"/>
                </a:solidFill>
                <a:cs typeface="Source Sans Pro Light"/>
              </a:rPr>
              <a:t>depths. </a:t>
            </a:r>
            <a:r>
              <a:rPr lang="en-US" dirty="0">
                <a:solidFill>
                  <a:srgbClr val="221F1F"/>
                </a:solidFill>
                <a:cs typeface="Source Sans Pro Light"/>
              </a:rPr>
              <a:t>The lower </a:t>
            </a:r>
            <a:r>
              <a:rPr lang="en-US" spc="-5" dirty="0">
                <a:solidFill>
                  <a:srgbClr val="221F1F"/>
                </a:solidFill>
                <a:cs typeface="Source Sans Pro Light"/>
              </a:rPr>
              <a:t>mantle </a:t>
            </a:r>
            <a:r>
              <a:rPr lang="en-US" spc="-10" dirty="0">
                <a:solidFill>
                  <a:srgbClr val="221F1F"/>
                </a:solidFill>
                <a:cs typeface="Source Sans Pro Light"/>
              </a:rPr>
              <a:t>near </a:t>
            </a:r>
            <a:r>
              <a:rPr lang="en-US" dirty="0">
                <a:solidFill>
                  <a:srgbClr val="221F1F"/>
                </a:solidFill>
                <a:cs typeface="Source Sans Pro Light"/>
              </a:rPr>
              <a:t>the </a:t>
            </a:r>
            <a:r>
              <a:rPr lang="en-US" spc="-15" dirty="0">
                <a:solidFill>
                  <a:srgbClr val="221F1F"/>
                </a:solidFill>
                <a:cs typeface="Source Sans Pro Light"/>
              </a:rPr>
              <a:t>core </a:t>
            </a:r>
            <a:r>
              <a:rPr lang="en-US" dirty="0">
                <a:solidFill>
                  <a:srgbClr val="221F1F"/>
                </a:solidFill>
                <a:cs typeface="Source Sans Pro Light"/>
              </a:rPr>
              <a:t>is </a:t>
            </a:r>
            <a:r>
              <a:rPr lang="en-US" spc="-10" dirty="0">
                <a:solidFill>
                  <a:srgbClr val="221F1F"/>
                </a:solidFill>
                <a:cs typeface="Source Sans Pro Light"/>
              </a:rPr>
              <a:t>as hot as </a:t>
            </a:r>
            <a:r>
              <a:rPr lang="en-US" dirty="0">
                <a:solidFill>
                  <a:srgbClr val="221F1F"/>
                </a:solidFill>
                <a:cs typeface="Source Sans Pro Light"/>
              </a:rPr>
              <a:t>7000 </a:t>
            </a:r>
            <a:r>
              <a:rPr lang="en-US" spc="-5" dirty="0">
                <a:solidFill>
                  <a:srgbClr val="221F1F"/>
                </a:solidFill>
                <a:cs typeface="Source Sans Pro Light"/>
              </a:rPr>
              <a:t>degrees  </a:t>
            </a:r>
            <a:r>
              <a:rPr lang="en-US" spc="-10" dirty="0">
                <a:solidFill>
                  <a:srgbClr val="221F1F"/>
                </a:solidFill>
                <a:cs typeface="Source Sans Pro Light"/>
              </a:rPr>
              <a:t>Fahrenheit</a:t>
            </a:r>
            <a:r>
              <a:rPr lang="en-US" spc="-5" dirty="0">
                <a:solidFill>
                  <a:srgbClr val="221F1F"/>
                </a:solidFill>
                <a:cs typeface="Source Sans Pro Light"/>
              </a:rPr>
              <a:t> </a:t>
            </a:r>
            <a:r>
              <a:rPr lang="en-US" dirty="0">
                <a:solidFill>
                  <a:srgbClr val="221F1F"/>
                </a:solidFill>
                <a:cs typeface="Source Sans Pro Light"/>
              </a:rPr>
              <a:t>(3870°C).</a:t>
            </a:r>
            <a:endParaRPr lang="en-US" dirty="0">
              <a:cs typeface="Source Sans Pro Light"/>
            </a:endParaRPr>
          </a:p>
          <a:p>
            <a:pPr algn="just">
              <a:lnSpc>
                <a:spcPct val="100000"/>
              </a:lnSpc>
              <a:spcBef>
                <a:spcPts val="15"/>
              </a:spcBef>
            </a:pPr>
            <a:endParaRPr lang="en-US" dirty="0">
              <a:cs typeface="Times New Roman"/>
            </a:endParaRPr>
          </a:p>
          <a:p>
            <a:pPr marL="12700" marR="739140" algn="just">
              <a:lnSpc>
                <a:spcPct val="100000"/>
              </a:lnSpc>
            </a:pPr>
            <a:r>
              <a:rPr lang="en-US" b="1" dirty="0">
                <a:solidFill>
                  <a:srgbClr val="221F1F"/>
                </a:solidFill>
                <a:cs typeface="Source Sans Pro"/>
              </a:rPr>
              <a:t>Fluid </a:t>
            </a:r>
            <a:r>
              <a:rPr lang="en-US" b="1" spc="-5" dirty="0">
                <a:solidFill>
                  <a:srgbClr val="221F1F"/>
                </a:solidFill>
                <a:cs typeface="Source Sans Pro"/>
              </a:rPr>
              <a:t>Core </a:t>
            </a:r>
            <a:r>
              <a:rPr lang="en-US" dirty="0">
                <a:solidFill>
                  <a:srgbClr val="221F1F"/>
                </a:solidFill>
                <a:cs typeface="Source Sans Pro Light"/>
              </a:rPr>
              <a:t>- The </a:t>
            </a:r>
            <a:r>
              <a:rPr lang="en-US" spc="-5" dirty="0">
                <a:solidFill>
                  <a:srgbClr val="221F1F"/>
                </a:solidFill>
                <a:cs typeface="Source Sans Pro Light"/>
              </a:rPr>
              <a:t>outer </a:t>
            </a:r>
            <a:r>
              <a:rPr lang="en-US" spc="-15" dirty="0">
                <a:solidFill>
                  <a:srgbClr val="221F1F"/>
                </a:solidFill>
                <a:cs typeface="Source Sans Pro Light"/>
              </a:rPr>
              <a:t>core </a:t>
            </a:r>
            <a:r>
              <a:rPr lang="en-US" dirty="0">
                <a:solidFill>
                  <a:srgbClr val="221F1F"/>
                </a:solidFill>
                <a:cs typeface="Source Sans Pro Light"/>
              </a:rPr>
              <a:t>of the Earth is </a:t>
            </a:r>
            <a:r>
              <a:rPr lang="en-US" spc="-15" dirty="0">
                <a:solidFill>
                  <a:srgbClr val="221F1F"/>
                </a:solidFill>
                <a:cs typeface="Source Sans Pro Light"/>
              </a:rPr>
              <a:t>a </a:t>
            </a:r>
            <a:r>
              <a:rPr lang="en-US" dirty="0">
                <a:solidFill>
                  <a:srgbClr val="221F1F"/>
                </a:solidFill>
                <a:cs typeface="Source Sans Pro Light"/>
              </a:rPr>
              <a:t>fluid </a:t>
            </a:r>
            <a:r>
              <a:rPr lang="en-US" spc="-5" dirty="0">
                <a:solidFill>
                  <a:srgbClr val="221F1F"/>
                </a:solidFill>
                <a:cs typeface="Source Sans Pro Light"/>
              </a:rPr>
              <a:t>layer about </a:t>
            </a:r>
            <a:r>
              <a:rPr lang="en-US" dirty="0">
                <a:solidFill>
                  <a:srgbClr val="221F1F"/>
                </a:solidFill>
                <a:cs typeface="Source Sans Pro Light"/>
              </a:rPr>
              <a:t>1,400 miles  (2300 km) thick </a:t>
            </a:r>
            <a:r>
              <a:rPr lang="en-US" spc="-5" dirty="0">
                <a:solidFill>
                  <a:srgbClr val="221F1F"/>
                </a:solidFill>
                <a:cs typeface="Source Sans Pro Light"/>
              </a:rPr>
              <a:t>and composed </a:t>
            </a:r>
            <a:r>
              <a:rPr lang="en-US" dirty="0">
                <a:solidFill>
                  <a:srgbClr val="221F1F"/>
                </a:solidFill>
                <a:cs typeface="Source Sans Pro Light"/>
              </a:rPr>
              <a:t>of </a:t>
            </a:r>
            <a:r>
              <a:rPr lang="en-US" spc="-5" dirty="0">
                <a:solidFill>
                  <a:srgbClr val="221F1F"/>
                </a:solidFill>
                <a:cs typeface="Source Sans Pro Light"/>
              </a:rPr>
              <a:t>iron and</a:t>
            </a:r>
            <a:r>
              <a:rPr lang="en-US" spc="5" dirty="0">
                <a:solidFill>
                  <a:srgbClr val="221F1F"/>
                </a:solidFill>
                <a:cs typeface="Source Sans Pro Light"/>
              </a:rPr>
              <a:t> </a:t>
            </a:r>
            <a:r>
              <a:rPr lang="en-US" spc="-5" dirty="0">
                <a:solidFill>
                  <a:srgbClr val="221F1F"/>
                </a:solidFill>
                <a:cs typeface="Source Sans Pro Light"/>
              </a:rPr>
              <a:t>nickel.</a:t>
            </a:r>
            <a:endParaRPr lang="en-US" dirty="0">
              <a:cs typeface="Source Sans Pro Light"/>
            </a:endParaRPr>
          </a:p>
          <a:p>
            <a:pPr algn="just">
              <a:lnSpc>
                <a:spcPct val="100000"/>
              </a:lnSpc>
              <a:spcBef>
                <a:spcPts val="20"/>
              </a:spcBef>
            </a:pPr>
            <a:endParaRPr lang="en-US" dirty="0">
              <a:cs typeface="Times New Roman"/>
            </a:endParaRPr>
          </a:p>
          <a:p>
            <a:pPr marL="12700" marR="234950" algn="just">
              <a:lnSpc>
                <a:spcPct val="100000"/>
              </a:lnSpc>
            </a:pPr>
            <a:r>
              <a:rPr lang="en-US" b="1" dirty="0">
                <a:solidFill>
                  <a:srgbClr val="221F1F"/>
                </a:solidFill>
                <a:cs typeface="Source Sans Pro"/>
              </a:rPr>
              <a:t>Solid </a:t>
            </a:r>
            <a:r>
              <a:rPr lang="en-US" b="1" spc="-5" dirty="0">
                <a:solidFill>
                  <a:srgbClr val="221F1F"/>
                </a:solidFill>
                <a:cs typeface="Source Sans Pro"/>
              </a:rPr>
              <a:t>Core </a:t>
            </a:r>
            <a:r>
              <a:rPr lang="en-US" dirty="0">
                <a:solidFill>
                  <a:srgbClr val="221F1F"/>
                </a:solidFill>
                <a:cs typeface="Source Sans Pro Light"/>
              </a:rPr>
              <a:t>- The inner </a:t>
            </a:r>
            <a:r>
              <a:rPr lang="en-US" spc="-15" dirty="0">
                <a:solidFill>
                  <a:srgbClr val="221F1F"/>
                </a:solidFill>
                <a:cs typeface="Source Sans Pro Light"/>
              </a:rPr>
              <a:t>core </a:t>
            </a:r>
            <a:r>
              <a:rPr lang="en-US" dirty="0">
                <a:solidFill>
                  <a:srgbClr val="221F1F"/>
                </a:solidFill>
                <a:cs typeface="Source Sans Pro Light"/>
              </a:rPr>
              <a:t>is </a:t>
            </a:r>
            <a:r>
              <a:rPr lang="en-US" spc="-5" dirty="0">
                <a:solidFill>
                  <a:srgbClr val="221F1F"/>
                </a:solidFill>
                <a:cs typeface="Source Sans Pro Light"/>
              </a:rPr>
              <a:t>Earth's innermost </a:t>
            </a:r>
            <a:r>
              <a:rPr lang="en-US" spc="-10" dirty="0">
                <a:solidFill>
                  <a:srgbClr val="221F1F"/>
                </a:solidFill>
                <a:cs typeface="Source Sans Pro Light"/>
              </a:rPr>
              <a:t>part </a:t>
            </a:r>
            <a:r>
              <a:rPr lang="en-US" spc="-5" dirty="0">
                <a:solidFill>
                  <a:srgbClr val="221F1F"/>
                </a:solidFill>
                <a:cs typeface="Source Sans Pro Light"/>
              </a:rPr>
              <a:t>and </a:t>
            </a:r>
            <a:r>
              <a:rPr lang="en-US" spc="-10" dirty="0">
                <a:solidFill>
                  <a:srgbClr val="221F1F"/>
                </a:solidFill>
                <a:cs typeface="Source Sans Pro Light"/>
              </a:rPr>
              <a:t>according to  </a:t>
            </a:r>
            <a:r>
              <a:rPr lang="en-US" spc="-5" dirty="0">
                <a:solidFill>
                  <a:srgbClr val="221F1F"/>
                </a:solidFill>
                <a:cs typeface="Source Sans Pro Light"/>
              </a:rPr>
              <a:t>seismological studies, </a:t>
            </a:r>
            <a:r>
              <a:rPr lang="en-US" dirty="0">
                <a:solidFill>
                  <a:srgbClr val="221F1F"/>
                </a:solidFill>
                <a:cs typeface="Source Sans Pro Light"/>
              </a:rPr>
              <a:t>it </a:t>
            </a:r>
            <a:r>
              <a:rPr lang="en-US" spc="-5" dirty="0">
                <a:solidFill>
                  <a:srgbClr val="221F1F"/>
                </a:solidFill>
                <a:cs typeface="Source Sans Pro Light"/>
              </a:rPr>
              <a:t>has been </a:t>
            </a:r>
            <a:r>
              <a:rPr lang="en-US" dirty="0">
                <a:solidFill>
                  <a:srgbClr val="221F1F"/>
                </a:solidFill>
                <a:cs typeface="Source Sans Pro Light"/>
              </a:rPr>
              <a:t>believed </a:t>
            </a:r>
            <a:r>
              <a:rPr lang="en-US" spc="-10" dirty="0">
                <a:solidFill>
                  <a:srgbClr val="221F1F"/>
                </a:solidFill>
                <a:cs typeface="Source Sans Pro Light"/>
              </a:rPr>
              <a:t>to </a:t>
            </a:r>
            <a:r>
              <a:rPr lang="en-US" spc="-5" dirty="0">
                <a:solidFill>
                  <a:srgbClr val="221F1F"/>
                </a:solidFill>
                <a:cs typeface="Source Sans Pro Light"/>
              </a:rPr>
              <a:t>be primarily </a:t>
            </a:r>
            <a:r>
              <a:rPr lang="en-US" spc="-15" dirty="0">
                <a:solidFill>
                  <a:srgbClr val="221F1F"/>
                </a:solidFill>
                <a:cs typeface="Source Sans Pro Light"/>
              </a:rPr>
              <a:t>a </a:t>
            </a:r>
            <a:r>
              <a:rPr lang="en-US" dirty="0">
                <a:solidFill>
                  <a:srgbClr val="221F1F"/>
                </a:solidFill>
                <a:cs typeface="Source Sans Pro Light"/>
              </a:rPr>
              <a:t>solid </a:t>
            </a:r>
            <a:r>
              <a:rPr lang="en-US" spc="-10" dirty="0">
                <a:solidFill>
                  <a:srgbClr val="221F1F"/>
                </a:solidFill>
                <a:cs typeface="Source Sans Pro Light"/>
              </a:rPr>
              <a:t>ball </a:t>
            </a:r>
            <a:r>
              <a:rPr lang="en-US" dirty="0">
                <a:solidFill>
                  <a:srgbClr val="221F1F"/>
                </a:solidFill>
                <a:cs typeface="Source Sans Pro Light"/>
              </a:rPr>
              <a:t>with </a:t>
            </a:r>
            <a:r>
              <a:rPr lang="en-US" spc="-15" dirty="0">
                <a:solidFill>
                  <a:srgbClr val="221F1F"/>
                </a:solidFill>
                <a:cs typeface="Source Sans Pro Light"/>
              </a:rPr>
              <a:t>a  </a:t>
            </a:r>
            <a:r>
              <a:rPr lang="en-US" spc="-10" dirty="0">
                <a:solidFill>
                  <a:srgbClr val="221F1F"/>
                </a:solidFill>
                <a:cs typeface="Source Sans Pro Light"/>
              </a:rPr>
              <a:t>radius </a:t>
            </a:r>
            <a:r>
              <a:rPr lang="en-US" dirty="0">
                <a:solidFill>
                  <a:srgbClr val="221F1F"/>
                </a:solidFill>
                <a:cs typeface="Source Sans Pro Light"/>
              </a:rPr>
              <a:t>of </a:t>
            </a:r>
            <a:r>
              <a:rPr lang="en-US" spc="-5" dirty="0">
                <a:solidFill>
                  <a:srgbClr val="221F1F"/>
                </a:solidFill>
                <a:cs typeface="Source Sans Pro Light"/>
              </a:rPr>
              <a:t>about </a:t>
            </a:r>
            <a:r>
              <a:rPr lang="en-US" dirty="0">
                <a:solidFill>
                  <a:srgbClr val="221F1F"/>
                </a:solidFill>
                <a:cs typeface="Source Sans Pro Light"/>
              </a:rPr>
              <a:t>1220 </a:t>
            </a:r>
            <a:r>
              <a:rPr lang="en-US" spc="-5" dirty="0">
                <a:solidFill>
                  <a:srgbClr val="221F1F"/>
                </a:solidFill>
                <a:cs typeface="Source Sans Pro Light"/>
              </a:rPr>
              <a:t>kilometers, </a:t>
            </a:r>
            <a:r>
              <a:rPr lang="en-US" dirty="0">
                <a:solidFill>
                  <a:srgbClr val="221F1F"/>
                </a:solidFill>
                <a:cs typeface="Source Sans Pro Light"/>
              </a:rPr>
              <a:t>or 760 miles. </a:t>
            </a:r>
            <a:r>
              <a:rPr lang="en-US" spc="5" dirty="0">
                <a:solidFill>
                  <a:srgbClr val="221F1F"/>
                </a:solidFill>
                <a:cs typeface="Source Sans Pro Light"/>
              </a:rPr>
              <a:t>It </a:t>
            </a:r>
            <a:r>
              <a:rPr lang="en-US" dirty="0">
                <a:solidFill>
                  <a:srgbClr val="221F1F"/>
                </a:solidFill>
                <a:cs typeface="Source Sans Pro Light"/>
              </a:rPr>
              <a:t>is </a:t>
            </a:r>
            <a:r>
              <a:rPr lang="en-US" spc="-5" dirty="0">
                <a:solidFill>
                  <a:srgbClr val="221F1F"/>
                </a:solidFill>
                <a:cs typeface="Source Sans Pro Light"/>
              </a:rPr>
              <a:t>composed </a:t>
            </a:r>
            <a:r>
              <a:rPr lang="en-US" dirty="0">
                <a:solidFill>
                  <a:srgbClr val="221F1F"/>
                </a:solidFill>
                <a:cs typeface="Source Sans Pro Light"/>
              </a:rPr>
              <a:t>of </a:t>
            </a:r>
            <a:r>
              <a:rPr lang="en-US" spc="-10" dirty="0">
                <a:solidFill>
                  <a:srgbClr val="221F1F"/>
                </a:solidFill>
                <a:cs typeface="Source Sans Pro Light"/>
              </a:rPr>
              <a:t>an </a:t>
            </a:r>
            <a:r>
              <a:rPr lang="en-US" spc="-5" dirty="0">
                <a:solidFill>
                  <a:srgbClr val="221F1F"/>
                </a:solidFill>
                <a:cs typeface="Source Sans Pro Light"/>
              </a:rPr>
              <a:t>iron–nickel  alloy and </a:t>
            </a:r>
            <a:r>
              <a:rPr lang="en-US" dirty="0">
                <a:solidFill>
                  <a:srgbClr val="221F1F"/>
                </a:solidFill>
                <a:cs typeface="Source Sans Pro Light"/>
              </a:rPr>
              <a:t>some light </a:t>
            </a:r>
            <a:r>
              <a:rPr lang="en-US" spc="-5" dirty="0">
                <a:solidFill>
                  <a:srgbClr val="221F1F"/>
                </a:solidFill>
                <a:cs typeface="Source Sans Pro Light"/>
              </a:rPr>
              <a:t>elements. </a:t>
            </a:r>
            <a:r>
              <a:rPr lang="en-US" dirty="0">
                <a:solidFill>
                  <a:srgbClr val="221F1F"/>
                </a:solidFill>
                <a:cs typeface="Source Sans Pro Light"/>
              </a:rPr>
              <a:t>The </a:t>
            </a:r>
            <a:r>
              <a:rPr lang="en-US" spc="-10" dirty="0">
                <a:solidFill>
                  <a:srgbClr val="221F1F"/>
                </a:solidFill>
                <a:cs typeface="Source Sans Pro Light"/>
              </a:rPr>
              <a:t>temperature </a:t>
            </a:r>
            <a:r>
              <a:rPr lang="en-US" spc="-20" dirty="0">
                <a:solidFill>
                  <a:srgbClr val="221F1F"/>
                </a:solidFill>
                <a:cs typeface="Source Sans Pro Light"/>
              </a:rPr>
              <a:t>at </a:t>
            </a:r>
            <a:r>
              <a:rPr lang="en-US" dirty="0">
                <a:solidFill>
                  <a:srgbClr val="221F1F"/>
                </a:solidFill>
                <a:cs typeface="Source Sans Pro Light"/>
              </a:rPr>
              <a:t>the inner </a:t>
            </a:r>
            <a:r>
              <a:rPr lang="en-US" spc="-15" dirty="0">
                <a:solidFill>
                  <a:srgbClr val="221F1F"/>
                </a:solidFill>
                <a:cs typeface="Source Sans Pro Light"/>
              </a:rPr>
              <a:t>core </a:t>
            </a:r>
            <a:r>
              <a:rPr lang="en-US" dirty="0">
                <a:solidFill>
                  <a:srgbClr val="221F1F"/>
                </a:solidFill>
                <a:cs typeface="Source Sans Pro Light"/>
              </a:rPr>
              <a:t>boundary is  </a:t>
            </a:r>
            <a:r>
              <a:rPr lang="en-US" spc="-10" dirty="0">
                <a:solidFill>
                  <a:srgbClr val="221F1F"/>
                </a:solidFill>
                <a:cs typeface="Source Sans Pro Light"/>
              </a:rPr>
              <a:t>approximately </a:t>
            </a:r>
            <a:r>
              <a:rPr lang="en-US" dirty="0">
                <a:solidFill>
                  <a:srgbClr val="221F1F"/>
                </a:solidFill>
                <a:cs typeface="Source Sans Pro Light"/>
              </a:rPr>
              <a:t>9800 </a:t>
            </a:r>
            <a:r>
              <a:rPr lang="en-US" spc="-5" dirty="0">
                <a:solidFill>
                  <a:srgbClr val="221F1F"/>
                </a:solidFill>
                <a:cs typeface="Source Sans Pro Light"/>
              </a:rPr>
              <a:t>degrees </a:t>
            </a:r>
            <a:r>
              <a:rPr lang="en-US" spc="-10" dirty="0">
                <a:solidFill>
                  <a:srgbClr val="221F1F"/>
                </a:solidFill>
                <a:cs typeface="Source Sans Pro Light"/>
              </a:rPr>
              <a:t>Fahrenheit </a:t>
            </a:r>
            <a:r>
              <a:rPr lang="en-US" dirty="0">
                <a:solidFill>
                  <a:srgbClr val="221F1F"/>
                </a:solidFill>
                <a:cs typeface="Source Sans Pro Light"/>
              </a:rPr>
              <a:t>(5400</a:t>
            </a:r>
            <a:r>
              <a:rPr lang="en-US" spc="20" dirty="0">
                <a:solidFill>
                  <a:srgbClr val="221F1F"/>
                </a:solidFill>
                <a:cs typeface="Source Sans Pro Light"/>
              </a:rPr>
              <a:t> </a:t>
            </a:r>
            <a:r>
              <a:rPr lang="en-US" dirty="0">
                <a:solidFill>
                  <a:srgbClr val="221F1F"/>
                </a:solidFill>
                <a:cs typeface="Source Sans Pro Light"/>
              </a:rPr>
              <a:t>°C).</a:t>
            </a:r>
            <a:endParaRPr lang="en-US" dirty="0">
              <a:cs typeface="Source Sans Pro Light"/>
            </a:endParaRPr>
          </a:p>
          <a:p>
            <a:pPr marL="12700" marR="5080" algn="just">
              <a:lnSpc>
                <a:spcPct val="109300"/>
              </a:lnSpc>
            </a:pPr>
            <a:endParaRPr lang="en-US" dirty="0">
              <a:cs typeface="Source Sans Pro Light"/>
            </a:endParaRPr>
          </a:p>
          <a:p>
            <a:pPr marL="12700" marR="5080" algn="just">
              <a:lnSpc>
                <a:spcPct val="100000"/>
              </a:lnSpc>
              <a:spcBef>
                <a:spcPts val="100"/>
              </a:spcBef>
            </a:pPr>
            <a:endParaRPr lang="en-US" dirty="0">
              <a:cs typeface="Source Sans Pro Light"/>
            </a:endParaRPr>
          </a:p>
        </p:txBody>
      </p:sp>
      <p:pic>
        <p:nvPicPr>
          <p:cNvPr id="13" name="Picture 12">
            <a:extLst>
              <a:ext uri="{FF2B5EF4-FFF2-40B4-BE49-F238E27FC236}">
                <a16:creationId xmlns:a16="http://schemas.microsoft.com/office/drawing/2014/main" id="{E4DCCF9D-1F60-4CB2-A5D8-39C1CE14C5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04568" y="9601200"/>
            <a:ext cx="1370166" cy="769937"/>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F114951D-D088-4FC5-BBB9-E089C19AF366}"/>
                  </a:ext>
                </a:extLst>
              </p:cNvPr>
              <p:cNvGraphicFramePr>
                <a:graphicFrameLocks/>
              </p:cNvGraphicFramePr>
              <p:nvPr>
                <p:extLst>
                  <p:ext uri="{D42A27DB-BD31-4B8C-83A1-F6EECF244321}">
                    <p14:modId xmlns:p14="http://schemas.microsoft.com/office/powerpoint/2010/main" val="3647843336"/>
                  </p:ext>
                </p:extLst>
              </p:nvPr>
            </p:nvGraphicFramePr>
            <p:xfrm>
              <a:off x="8587520" y="803534"/>
              <a:ext cx="10422793" cy="10217839"/>
            </p:xfrm>
            <a:graphic>
              <a:graphicData uri="http://schemas.microsoft.com/office/drawing/2017/model3d">
                <am3d:model3d r:embed="rId3">
                  <am3d:spPr>
                    <a:xfrm>
                      <a:off x="0" y="0"/>
                      <a:ext cx="10422793" cy="10217839"/>
                    </a:xfrm>
                    <a:prstGeom prst="rect">
                      <a:avLst/>
                    </a:prstGeom>
                  </am3d:spPr>
                  <am3d:camera>
                    <am3d:pos x="-6891341" y="-1385393" z="57634084"/>
                    <am3d:up dx="0" dy="36000000" dz="0"/>
                    <am3d:lookAt x="-6891341" y="-1385393" z="0"/>
                    <am3d:perspective fov="1698592"/>
                  </am3d:camera>
                  <am3d:trans>
                    <am3d:meterPerModelUnit n="2202" d="1000000"/>
                    <am3d:preTrans dx="-18092057" dy="1068790" dz="-2717796"/>
                    <am3d:scale>
                      <am3d:sx n="1000000" d="1000000"/>
                      <am3d:sy n="1000000" d="1000000"/>
                      <am3d:sz n="1000000" d="1000000"/>
                    </am3d:scale>
                    <am3d:rot ax="10258258" ay="-2023827" az="-10497389"/>
                    <am3d:postTrans dx="-6891341" dy="-1385393"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F114951D-D088-4FC5-BBB9-E089C19AF366}"/>
                  </a:ext>
                </a:extLst>
              </p:cNvPr>
              <p:cNvPicPr>
                <a:picLocks noGrp="1" noRot="1" noChangeAspect="1" noMove="1" noResize="1" noEditPoints="1" noAdjustHandles="1" noChangeArrowheads="1" noChangeShapeType="1" noCrop="1"/>
              </p:cNvPicPr>
              <p:nvPr/>
            </p:nvPicPr>
            <p:blipFill>
              <a:blip r:embed="rId4"/>
              <a:stretch>
                <a:fillRect/>
              </a:stretch>
            </p:blipFill>
            <p:spPr>
              <a:xfrm>
                <a:off x="8587520" y="803534"/>
                <a:ext cx="10422793" cy="10217839"/>
              </a:xfrm>
              <a:prstGeom prst="rect">
                <a:avLst/>
              </a:prstGeom>
            </p:spPr>
          </p:pic>
        </mc:Fallback>
      </mc:AlternateContent>
      <p:sp>
        <p:nvSpPr>
          <p:cNvPr id="15" name="Rectangle 14">
            <a:extLst>
              <a:ext uri="{FF2B5EF4-FFF2-40B4-BE49-F238E27FC236}">
                <a16:creationId xmlns:a16="http://schemas.microsoft.com/office/drawing/2014/main" id="{2812B8B2-A46D-4C7B-A44F-25A2A6172B7A}"/>
              </a:ext>
            </a:extLst>
          </p:cNvPr>
          <p:cNvSpPr/>
          <p:nvPr/>
        </p:nvSpPr>
        <p:spPr>
          <a:xfrm>
            <a:off x="13315156" y="8928100"/>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0" y="546100"/>
            <a:ext cx="5314155" cy="828000"/>
            <a:chOff x="564554" y="8642689"/>
            <a:chExt cx="3496471" cy="439424"/>
          </a:xfrm>
        </p:grpSpPr>
        <p:sp>
          <p:nvSpPr>
            <p:cNvPr id="24" name="object 4">
              <a:extLst>
                <a:ext uri="{FF2B5EF4-FFF2-40B4-BE49-F238E27FC236}">
                  <a16:creationId xmlns:a16="http://schemas.microsoft.com/office/drawing/2014/main" id="{FAC1F606-62F6-4305-800B-EF4BDCC04BC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15</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74700"/>
            <a:ext cx="3581400" cy="443711"/>
          </a:xfrm>
          <a:prstGeom prst="rect">
            <a:avLst/>
          </a:prstGeom>
        </p:spPr>
        <p:txBody>
          <a:bodyPr vert="horz" wrap="square" lIns="0" tIns="12700" rIns="0" bIns="0" rtlCol="0">
            <a:spAutoFit/>
          </a:bodyPr>
          <a:lstStyle/>
          <a:p>
            <a:pPr marL="12700">
              <a:lnSpc>
                <a:spcPct val="100000"/>
              </a:lnSpc>
              <a:spcBef>
                <a:spcPts val="100"/>
              </a:spcBef>
            </a:pPr>
            <a:r>
              <a:rPr lang="cs-CZ" sz="2800" dirty="0">
                <a:solidFill>
                  <a:srgbClr val="F0F1F1"/>
                </a:solidFill>
                <a:cs typeface="Source Sans Pro Light"/>
              </a:rPr>
              <a:t>2. </a:t>
            </a:r>
            <a:r>
              <a:rPr lang="cs-CZ" sz="2800" dirty="0" err="1">
                <a:solidFill>
                  <a:srgbClr val="F0F1F1"/>
                </a:solidFill>
                <a:cs typeface="Source Sans Pro Light"/>
              </a:rPr>
              <a:t>Lithospheric</a:t>
            </a:r>
            <a:r>
              <a:rPr lang="cs-CZ" sz="2800" spc="-55" dirty="0">
                <a:solidFill>
                  <a:srgbClr val="F0F1F1"/>
                </a:solidFill>
                <a:cs typeface="Source Sans Pro Light"/>
              </a:rPr>
              <a:t> </a:t>
            </a:r>
            <a:r>
              <a:rPr lang="cs-CZ" sz="2800" spc="-15" dirty="0" err="1">
                <a:solidFill>
                  <a:srgbClr val="F0F1F1"/>
                </a:solidFill>
                <a:cs typeface="Source Sans Pro Light"/>
              </a:rPr>
              <a:t>plates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7187863" cy="2221121"/>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Lithospheric plates are regions of Earth's crust and upper mantle that are fractured into  plates that move across a deeper plasticine mantle. Earth's crust is fractured into 13 major  and approximately 20 total lithospheric plates. Each lithospheric plate is composed of a  layer of oceanic crust or continental crust on top of an outer layer of the mantle.  Containing both crust and the upper region of the mantle, lithospheric plates are  generally considered to be approximately 60 mi (100 km) thick.</a:t>
            </a:r>
          </a:p>
          <a:p>
            <a:pPr marL="12700" marR="6350" algn="just">
              <a:lnSpc>
                <a:spcPct val="100000"/>
              </a:lnSpc>
            </a:pPr>
            <a:r>
              <a:rPr lang="en-US" spc="-5" dirty="0">
                <a:solidFill>
                  <a:srgbClr val="221F1F"/>
                </a:solidFill>
              </a:rPr>
              <a:t>The dynamics of plate tectonics, driven by deeper thermal processes, stress and cause  elastic strain on lithospheric materials. The resulting fractures of rock in the lithosphere  cause a release of energy in the form of seismic waves (i.e., an earthquake).</a:t>
            </a:r>
            <a:endParaRPr lang="cs-CZ" spc="-5" dirty="0">
              <a:solidFill>
                <a:srgbClr val="221F1F"/>
              </a:solidFill>
            </a:endParaRPr>
          </a:p>
          <a:p>
            <a:pPr marL="12700" marR="6350" algn="just">
              <a:lnSpc>
                <a:spcPct val="100000"/>
              </a:lnSpc>
            </a:pPr>
            <a:endParaRPr lang="cs-CZ" spc="-5" dirty="0">
              <a:solidFill>
                <a:srgbClr val="221F1F"/>
              </a:solidFill>
            </a:endParaRPr>
          </a:p>
          <a:p>
            <a:pPr marL="298450" marR="6350" indent="-285750" algn="just">
              <a:buFont typeface="Arial" panose="020B0604020202020204" pitchFamily="34" charset="0"/>
              <a:buChar char="•"/>
            </a:pPr>
            <a:r>
              <a:rPr lang="en-US" spc="-5" dirty="0">
                <a:solidFill>
                  <a:srgbClr val="221F1F"/>
                </a:solidFill>
              </a:rPr>
              <a:t>Open the model of Earth in the Lifeliqe app, print out pictures of the surface, and  distribute them among students (or just show the major boundaries on the model):</a:t>
            </a:r>
          </a:p>
          <a:p>
            <a:pPr marL="12700" marR="6350" algn="just">
              <a:lnSpc>
                <a:spcPct val="100000"/>
              </a:lnSpc>
            </a:pPr>
            <a:endParaRPr lang="en-US" dirty="0">
              <a:cs typeface="Source Sans Pro Light"/>
            </a:endParaRPr>
          </a:p>
        </p:txBody>
      </p:sp>
      <p:sp>
        <p:nvSpPr>
          <p:cNvPr id="26" name="object 17">
            <a:hlinkClick r:id="rId2"/>
            <a:extLst>
              <a:ext uri="{FF2B5EF4-FFF2-40B4-BE49-F238E27FC236}">
                <a16:creationId xmlns:a16="http://schemas.microsoft.com/office/drawing/2014/main" id="{8C00FCE6-AE0B-4A21-8CCC-C2634D09D909}"/>
              </a:ext>
            </a:extLst>
          </p:cNvPr>
          <p:cNvSpPr/>
          <p:nvPr/>
        </p:nvSpPr>
        <p:spPr>
          <a:xfrm>
            <a:off x="1808956" y="4292600"/>
            <a:ext cx="4873006" cy="4741306"/>
          </a:xfrm>
          <a:prstGeom prst="rect">
            <a:avLst/>
          </a:prstGeom>
          <a:blipFill>
            <a:blip r:embed="rId3" cstate="print"/>
            <a:stretch>
              <a:fillRect/>
            </a:stretch>
          </a:blipFill>
        </p:spPr>
        <p:txBody>
          <a:bodyPr wrap="square" lIns="0" tIns="0" rIns="0" bIns="0" rtlCol="0"/>
          <a:lstStyle/>
          <a:p>
            <a:endParaRPr dirty="0"/>
          </a:p>
        </p:txBody>
      </p:sp>
      <p:sp>
        <p:nvSpPr>
          <p:cNvPr id="28" name="object 18">
            <a:hlinkClick r:id="rId2"/>
            <a:extLst>
              <a:ext uri="{FF2B5EF4-FFF2-40B4-BE49-F238E27FC236}">
                <a16:creationId xmlns:a16="http://schemas.microsoft.com/office/drawing/2014/main" id="{635EFDF7-D292-4F95-9C19-AD5A956C0ABE}"/>
              </a:ext>
            </a:extLst>
          </p:cNvPr>
          <p:cNvSpPr/>
          <p:nvPr/>
        </p:nvSpPr>
        <p:spPr>
          <a:xfrm>
            <a:off x="6842963" y="4279900"/>
            <a:ext cx="4873009" cy="4811548"/>
          </a:xfrm>
          <a:prstGeom prst="rect">
            <a:avLst/>
          </a:prstGeom>
          <a:blipFill>
            <a:blip r:embed="rId4" cstate="print"/>
            <a:stretch>
              <a:fillRect/>
            </a:stretch>
          </a:blipFill>
        </p:spPr>
        <p:txBody>
          <a:bodyPr wrap="square" lIns="0" tIns="0" rIns="0" bIns="0" rtlCol="0"/>
          <a:lstStyle/>
          <a:p>
            <a:endParaRPr dirty="0"/>
          </a:p>
        </p:txBody>
      </p:sp>
      <p:sp>
        <p:nvSpPr>
          <p:cNvPr id="29" name="object 19">
            <a:hlinkClick r:id="rId2"/>
            <a:extLst>
              <a:ext uri="{FF2B5EF4-FFF2-40B4-BE49-F238E27FC236}">
                <a16:creationId xmlns:a16="http://schemas.microsoft.com/office/drawing/2014/main" id="{DC7851E7-F3B6-4DA7-95AF-9E12AB6A4E29}"/>
              </a:ext>
            </a:extLst>
          </p:cNvPr>
          <p:cNvSpPr/>
          <p:nvPr/>
        </p:nvSpPr>
        <p:spPr>
          <a:xfrm>
            <a:off x="12104554" y="4365244"/>
            <a:ext cx="4873009" cy="4706149"/>
          </a:xfrm>
          <a:prstGeom prst="rect">
            <a:avLst/>
          </a:prstGeom>
          <a:blipFill>
            <a:blip r:embed="rId5" cstate="print"/>
            <a:stretch>
              <a:fillRect/>
            </a:stretch>
          </a:blipFill>
        </p:spPr>
        <p:txBody>
          <a:bodyPr wrap="square" lIns="0" tIns="0" rIns="0" bIns="0" rtlCol="0"/>
          <a:lstStyle/>
          <a:p>
            <a:endParaRPr dirty="0"/>
          </a:p>
        </p:txBody>
      </p:sp>
      <p:pic>
        <p:nvPicPr>
          <p:cNvPr id="14" name="Picture 13">
            <a:extLst>
              <a:ext uri="{FF2B5EF4-FFF2-40B4-BE49-F238E27FC236}">
                <a16:creationId xmlns:a16="http://schemas.microsoft.com/office/drawing/2014/main" id="{5A4CC846-6F49-4F1A-A598-30733C8F43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
        <p:nvSpPr>
          <p:cNvPr id="15" name="Rectangle 14">
            <a:extLst>
              <a:ext uri="{FF2B5EF4-FFF2-40B4-BE49-F238E27FC236}">
                <a16:creationId xmlns:a16="http://schemas.microsoft.com/office/drawing/2014/main" id="{D4A7A6B9-71A4-4F95-85E2-3A41CB3234DF}"/>
              </a:ext>
            </a:extLst>
          </p:cNvPr>
          <p:cNvSpPr/>
          <p:nvPr/>
        </p:nvSpPr>
        <p:spPr>
          <a:xfrm>
            <a:off x="8102702" y="9130652"/>
            <a:ext cx="2353529"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hlinkClick r:id="rId7"/>
              </a:rPr>
              <a:t>Click to open in Lifeliqe</a:t>
            </a:r>
            <a:endParaRPr lang="cs-CZ" dirty="0"/>
          </a:p>
        </p:txBody>
      </p:sp>
    </p:spTree>
    <p:extLst>
      <p:ext uri="{BB962C8B-B14F-4D97-AF65-F5344CB8AC3E}">
        <p14:creationId xmlns:p14="http://schemas.microsoft.com/office/powerpoint/2010/main" val="355642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18BD0752-E20A-47C9-AEC0-CA962932B9E1}"/>
              </a:ext>
            </a:extLst>
          </p:cNvPr>
          <p:cNvSpPr txBox="1"/>
          <p:nvPr/>
        </p:nvSpPr>
        <p:spPr>
          <a:xfrm>
            <a:off x="1090613" y="1689100"/>
            <a:ext cx="17145000" cy="282129"/>
          </a:xfrm>
          <a:prstGeom prst="rect">
            <a:avLst/>
          </a:prstGeom>
        </p:spPr>
        <p:txBody>
          <a:bodyPr vert="horz" wrap="square" lIns="0" tIns="5080" rIns="0" bIns="0" rtlCol="0">
            <a:spAutoFit/>
          </a:bodyPr>
          <a:lstStyle/>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Let the students draw in their copies the major lithospheric plates as shown in the picture here:</a:t>
            </a:r>
          </a:p>
        </p:txBody>
      </p:sp>
      <p:sp>
        <p:nvSpPr>
          <p:cNvPr id="3" name="object 15">
            <a:extLst>
              <a:ext uri="{FF2B5EF4-FFF2-40B4-BE49-F238E27FC236}">
                <a16:creationId xmlns:a16="http://schemas.microsoft.com/office/drawing/2014/main" id="{3B19C099-FBF0-4C2D-AD3C-745B6515EA99}"/>
              </a:ext>
            </a:extLst>
          </p:cNvPr>
          <p:cNvSpPr/>
          <p:nvPr/>
        </p:nvSpPr>
        <p:spPr>
          <a:xfrm>
            <a:off x="1067095" y="2298700"/>
            <a:ext cx="11362228" cy="7755771"/>
          </a:xfrm>
          <a:prstGeom prst="rect">
            <a:avLst/>
          </a:prstGeom>
          <a:blipFill>
            <a:blip r:embed="rId2" cstate="print"/>
            <a:stretch>
              <a:fillRect/>
            </a:stretch>
          </a:blipFill>
        </p:spPr>
        <p:txBody>
          <a:bodyPr wrap="square" lIns="0" tIns="0" rIns="0" bIns="0" rtlCol="0"/>
          <a:lstStyle/>
          <a:p>
            <a:endParaRPr dirty="0"/>
          </a:p>
        </p:txBody>
      </p:sp>
      <p:sp>
        <p:nvSpPr>
          <p:cNvPr id="5" name="Rectangle 4">
            <a:extLst>
              <a:ext uri="{FF2B5EF4-FFF2-40B4-BE49-F238E27FC236}">
                <a16:creationId xmlns:a16="http://schemas.microsoft.com/office/drawing/2014/main" id="{8D1D3A90-E0E6-4A4D-9CE9-CC0D83B37EFA}"/>
              </a:ext>
            </a:extLst>
          </p:cNvPr>
          <p:cNvSpPr/>
          <p:nvPr/>
        </p:nvSpPr>
        <p:spPr>
          <a:xfrm>
            <a:off x="12526169" y="9385300"/>
            <a:ext cx="3379787" cy="646331"/>
          </a:xfrm>
          <a:prstGeom prst="rect">
            <a:avLst/>
          </a:prstGeom>
        </p:spPr>
        <p:txBody>
          <a:bodyPr wrap="square">
            <a:spAutoFit/>
          </a:bodyPr>
          <a:lstStyle/>
          <a:p>
            <a:r>
              <a:rPr lang="en-US" sz="1200" dirty="0"/>
              <a:t>Map: </a:t>
            </a:r>
            <a:r>
              <a:rPr lang="en-US" sz="1200" u="sng" dirty="0">
                <a:hlinkClick r:id="rId3"/>
              </a:rPr>
              <a:t>USGS</a:t>
            </a:r>
            <a:r>
              <a:rPr lang="en-US" sz="1200" dirty="0"/>
              <a:t> Description: Scott</a:t>
            </a:r>
            <a:r>
              <a:rPr lang="en-US" sz="1200" u="sng" dirty="0">
                <a:hlinkClick r:id="rId4"/>
              </a:rPr>
              <a:t> Nash</a:t>
            </a:r>
            <a:r>
              <a:rPr lang="en-US" sz="1200" dirty="0"/>
              <a:t>, </a:t>
            </a:r>
            <a:r>
              <a:rPr lang="en-US" sz="1200" u="sng" dirty="0">
                <a:hlinkClick r:id="rId5"/>
              </a:rPr>
              <a:t>Plates tect2 en</a:t>
            </a:r>
            <a:r>
              <a:rPr lang="en-US" sz="1200" dirty="0"/>
              <a:t>, marked as public domain, more details on </a:t>
            </a:r>
            <a:r>
              <a:rPr lang="en-US" sz="1200" u="sng" dirty="0">
                <a:hlinkClick r:id="rId6"/>
              </a:rPr>
              <a:t>Wikimedia Commons</a:t>
            </a:r>
            <a:endParaRPr lang="cs-CZ" sz="1000" dirty="0"/>
          </a:p>
        </p:txBody>
      </p:sp>
      <p:pic>
        <p:nvPicPr>
          <p:cNvPr id="6" name="Picture 5">
            <a:extLst>
              <a:ext uri="{FF2B5EF4-FFF2-40B4-BE49-F238E27FC236}">
                <a16:creationId xmlns:a16="http://schemas.microsoft.com/office/drawing/2014/main" id="{56AD61E2-C0EF-40C9-96A8-585D1DD31D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233604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0" y="546100"/>
            <a:ext cx="12019756" cy="828000"/>
            <a:chOff x="-3847425" y="8642689"/>
            <a:chExt cx="7908450" cy="439424"/>
          </a:xfrm>
        </p:grpSpPr>
        <p:sp>
          <p:nvSpPr>
            <p:cNvPr id="24" name="object 4">
              <a:extLst>
                <a:ext uri="{FF2B5EF4-FFF2-40B4-BE49-F238E27FC236}">
                  <a16:creationId xmlns:a16="http://schemas.microsoft.com/office/drawing/2014/main" id="{FAC1F606-62F6-4305-800B-EF4BDCC04BC6}"/>
                </a:ext>
              </a:extLst>
            </p:cNvPr>
            <p:cNvSpPr/>
            <p:nvPr/>
          </p:nvSpPr>
          <p:spPr>
            <a:xfrm>
              <a:off x="-3847425" y="8642693"/>
              <a:ext cx="769235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7980"/>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15</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15011400" cy="443711"/>
          </a:xfrm>
          <a:prstGeom prst="rect">
            <a:avLst/>
          </a:prstGeom>
        </p:spPr>
        <p:txBody>
          <a:bodyPr vert="horz" wrap="square" lIns="0" tIns="12700" rIns="0" bIns="0" rtlCol="0">
            <a:spAutoFit/>
          </a:bodyPr>
          <a:lstStyle/>
          <a:p>
            <a:pPr marL="215900" marR="5080" indent="-203200">
              <a:lnSpc>
                <a:spcPct val="100000"/>
              </a:lnSpc>
              <a:spcBef>
                <a:spcPts val="100"/>
              </a:spcBef>
            </a:pPr>
            <a:r>
              <a:rPr lang="en-US" sz="2800" dirty="0">
                <a:solidFill>
                  <a:srgbClr val="F0F1F1"/>
                </a:solidFill>
                <a:cs typeface="Source Sans Pro Light"/>
              </a:rPr>
              <a:t>3. </a:t>
            </a:r>
            <a:r>
              <a:rPr lang="en-US" sz="2800" spc="-15" dirty="0">
                <a:solidFill>
                  <a:srgbClr val="F0F1F1"/>
                </a:solidFill>
                <a:cs typeface="Source Sans Pro Light"/>
              </a:rPr>
              <a:t>Oceanic </a:t>
            </a:r>
            <a:r>
              <a:rPr lang="en-US" sz="2800" spc="-20" dirty="0">
                <a:solidFill>
                  <a:srgbClr val="F0F1F1"/>
                </a:solidFill>
                <a:cs typeface="Source Sans Pro Light"/>
              </a:rPr>
              <a:t>v. </a:t>
            </a:r>
            <a:r>
              <a:rPr lang="en-US" sz="2800" spc="-10" dirty="0">
                <a:solidFill>
                  <a:srgbClr val="F0F1F1"/>
                </a:solidFill>
                <a:cs typeface="Source Sans Pro Light"/>
              </a:rPr>
              <a:t>continental </a:t>
            </a:r>
            <a:r>
              <a:rPr lang="en-US" sz="2800" spc="-5" dirty="0">
                <a:solidFill>
                  <a:srgbClr val="F0F1F1"/>
                </a:solidFill>
                <a:cs typeface="Source Sans Pro Light"/>
              </a:rPr>
              <a:t>crust,  </a:t>
            </a:r>
            <a:r>
              <a:rPr lang="en-US" sz="2800" spc="-15" dirty="0">
                <a:solidFill>
                  <a:srgbClr val="F0F1F1"/>
                </a:solidFill>
                <a:cs typeface="Source Sans Pro Light"/>
              </a:rPr>
              <a:t>plate </a:t>
            </a:r>
            <a:r>
              <a:rPr lang="en-US" sz="2800" spc="-5" dirty="0">
                <a:solidFill>
                  <a:srgbClr val="F0F1F1"/>
                </a:solidFill>
                <a:cs typeface="Source Sans Pro Light"/>
              </a:rPr>
              <a:t>boundaries </a:t>
            </a:r>
            <a:r>
              <a:rPr lang="en-US" sz="2800" spc="-10" dirty="0">
                <a:solidFill>
                  <a:srgbClr val="F0F1F1"/>
                </a:solidFill>
                <a:cs typeface="Source Sans Pro Light"/>
              </a:rPr>
              <a:t>and</a:t>
            </a:r>
            <a:r>
              <a:rPr lang="en-US" sz="2800" spc="-25" dirty="0">
                <a:solidFill>
                  <a:srgbClr val="F0F1F1"/>
                </a:solidFill>
                <a:cs typeface="Source Sans Pro Light"/>
              </a:rPr>
              <a:t> </a:t>
            </a:r>
            <a:r>
              <a:rPr lang="en-US" sz="2800" spc="-5" dirty="0">
                <a:solidFill>
                  <a:srgbClr val="F0F1F1"/>
                </a:solidFill>
                <a:cs typeface="Source Sans Pro Light"/>
              </a:rPr>
              <a:t>volcanoes</a:t>
            </a:r>
            <a:endParaRPr lang="en-US"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90613" y="1689100"/>
            <a:ext cx="17145000" cy="3998531"/>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There are two types of crust, oceanic and continental. Oceanic crust is generally found under  the oceans and continental under land. Although plates are usually a combination of oceanic  and continental crust, there are some key differences between the two types of crust:</a:t>
            </a:r>
            <a:endParaRPr lang="cs-CZ" spc="-5" dirty="0">
              <a:solidFill>
                <a:srgbClr val="221F1F"/>
              </a:solidFill>
            </a:endParaRPr>
          </a:p>
          <a:p>
            <a:pPr marL="12700" marR="5080" algn="just">
              <a:lnSpc>
                <a:spcPct val="100000"/>
              </a:lnSpc>
              <a:spcBef>
                <a:spcPts val="100"/>
              </a:spcBef>
            </a:pPr>
            <a:r>
              <a:rPr lang="en-US" b="1" spc="-5" dirty="0">
                <a:solidFill>
                  <a:srgbClr val="221F1F"/>
                </a:solidFill>
              </a:rPr>
              <a:t>The oceanic crust</a:t>
            </a:r>
            <a:r>
              <a:rPr lang="en-US" spc="-5" dirty="0">
                <a:solidFill>
                  <a:srgbClr val="221F1F"/>
                </a:solidFill>
              </a:rPr>
              <a:t> is 3 mi (5 km) to 6 mi (10 km) thick, and is composed primarily of basalt,  diabase, and gabbro. The age of the oldest oceanic crust today is only about 200 million years.</a:t>
            </a:r>
          </a:p>
          <a:p>
            <a:pPr marL="12700" marR="5080" algn="just">
              <a:lnSpc>
                <a:spcPct val="100000"/>
              </a:lnSpc>
              <a:spcBef>
                <a:spcPts val="100"/>
              </a:spcBef>
            </a:pPr>
            <a:endParaRPr lang="en-US" spc="-5" dirty="0">
              <a:solidFill>
                <a:srgbClr val="221F1F"/>
              </a:solidFill>
            </a:endParaRPr>
          </a:p>
          <a:p>
            <a:pPr marL="12700" marR="5080" algn="just">
              <a:lnSpc>
                <a:spcPct val="100000"/>
              </a:lnSpc>
              <a:spcBef>
                <a:spcPts val="100"/>
              </a:spcBef>
            </a:pPr>
            <a:r>
              <a:rPr lang="en-US" b="1" spc="-5" dirty="0">
                <a:solidFill>
                  <a:srgbClr val="221F1F"/>
                </a:solidFill>
              </a:rPr>
              <a:t>The continental crust</a:t>
            </a:r>
            <a:r>
              <a:rPr lang="en-US" spc="-5" dirty="0">
                <a:solidFill>
                  <a:srgbClr val="221F1F"/>
                </a:solidFill>
              </a:rPr>
              <a:t> is typically from 20 mi (30 km) to 30 mi (50 km) thick, and is mostly  composed of slightly less dense rocks than those of the oceanic crust. The present average age  of Earth's continental crust has been estimated to be about 2.0 billion years.</a:t>
            </a:r>
            <a:endParaRPr lang="cs-CZ" spc="-5" dirty="0">
              <a:solidFill>
                <a:srgbClr val="221F1F"/>
              </a:solidFill>
            </a:endParaRPr>
          </a:p>
          <a:p>
            <a:pPr marL="12700" marR="5080" algn="just">
              <a:lnSpc>
                <a:spcPct val="100000"/>
              </a:lnSpc>
              <a:spcBef>
                <a:spcPts val="100"/>
              </a:spcBef>
            </a:pPr>
            <a:endParaRPr lang="cs-CZ" spc="-5" dirty="0">
              <a:solidFill>
                <a:srgbClr val="221F1F"/>
              </a:solidFill>
            </a:endParaRPr>
          </a:p>
          <a:p>
            <a:pPr marL="12700" marR="5080" algn="just">
              <a:lnSpc>
                <a:spcPct val="100000"/>
              </a:lnSpc>
              <a:spcBef>
                <a:spcPts val="100"/>
              </a:spcBef>
            </a:pPr>
            <a:r>
              <a:rPr lang="en-US" spc="-5" dirty="0">
                <a:solidFill>
                  <a:srgbClr val="221F1F"/>
                </a:solidFill>
              </a:rPr>
              <a:t>The location where two lithospheric plates meet is called a </a:t>
            </a:r>
            <a:r>
              <a:rPr lang="en-US" b="1" spc="-5" dirty="0">
                <a:solidFill>
                  <a:srgbClr val="221F1F"/>
                </a:solidFill>
              </a:rPr>
              <a:t>plate boundary</a:t>
            </a:r>
            <a:r>
              <a:rPr lang="en-US" spc="-5" dirty="0">
                <a:solidFill>
                  <a:srgbClr val="221F1F"/>
                </a:solidFill>
              </a:rPr>
              <a:t>. Plate boundaries are commonly  associated with geological events such as earthquakes and the creation of topographic features such as  mountains, volcanoes, mid-ocean ridges, and oceanic trenches. The majority of the world's active volcanoes  occur along plate boundaries, with the Pacific Plate's Ring of Fire being the most active and widely known today.</a:t>
            </a:r>
          </a:p>
          <a:p>
            <a:pPr marL="12700" marR="5080" algn="just">
              <a:lnSpc>
                <a:spcPct val="100000"/>
              </a:lnSpc>
              <a:spcBef>
                <a:spcPts val="100"/>
              </a:spcBef>
            </a:pPr>
            <a:endParaRPr lang="en-US" spc="-5" dirty="0">
              <a:solidFill>
                <a:srgbClr val="221F1F"/>
              </a:solidFill>
            </a:endParaRPr>
          </a:p>
          <a:p>
            <a:pPr marL="298450" marR="5080" indent="-285750" algn="just">
              <a:lnSpc>
                <a:spcPct val="100000"/>
              </a:lnSpc>
              <a:spcBef>
                <a:spcPts val="100"/>
              </a:spcBef>
              <a:buFont typeface="Arial" panose="020B0604020202020204" pitchFamily="34" charset="0"/>
              <a:buChar char="•"/>
            </a:pPr>
            <a:r>
              <a:rPr lang="en-US" spc="-5" dirty="0">
                <a:solidFill>
                  <a:srgbClr val="221F1F"/>
                </a:solidFill>
              </a:rPr>
              <a:t>Explore the model of Earth once more and point out the correlation between locations of active volcanoes  (according the USGS) and the location of plate boundaries:</a:t>
            </a:r>
          </a:p>
          <a:p>
            <a:pPr marL="298450" marR="5080" indent="-285750" algn="just">
              <a:lnSpc>
                <a:spcPct val="100000"/>
              </a:lnSpc>
              <a:spcBef>
                <a:spcPts val="100"/>
              </a:spcBef>
              <a:buFont typeface="Arial" panose="020B0604020202020204" pitchFamily="34" charset="0"/>
              <a:buChar char="•"/>
            </a:pPr>
            <a:endParaRPr lang="en-US" spc="-5" dirty="0">
              <a:solidFill>
                <a:srgbClr val="221F1F"/>
              </a:solidFill>
            </a:endParaRPr>
          </a:p>
          <a:p>
            <a:pPr marL="12700" marR="5080" algn="just">
              <a:lnSpc>
                <a:spcPct val="100000"/>
              </a:lnSpc>
              <a:spcBef>
                <a:spcPts val="100"/>
              </a:spcBef>
            </a:pPr>
            <a:endParaRPr lang="en-US" spc="-5" dirty="0">
              <a:solidFill>
                <a:srgbClr val="221F1F"/>
              </a:solidFill>
            </a:endParaRPr>
          </a:p>
        </p:txBody>
      </p:sp>
      <p:sp>
        <p:nvSpPr>
          <p:cNvPr id="13" name="object 11">
            <a:extLst>
              <a:ext uri="{FF2B5EF4-FFF2-40B4-BE49-F238E27FC236}">
                <a16:creationId xmlns:a16="http://schemas.microsoft.com/office/drawing/2014/main" id="{55736E10-E5EA-4722-965A-D729B89C31C5}"/>
              </a:ext>
            </a:extLst>
          </p:cNvPr>
          <p:cNvSpPr/>
          <p:nvPr/>
        </p:nvSpPr>
        <p:spPr>
          <a:xfrm>
            <a:off x="4780756" y="5270500"/>
            <a:ext cx="8458200" cy="4994411"/>
          </a:xfrm>
          <a:prstGeom prst="rect">
            <a:avLst/>
          </a:prstGeom>
          <a:blipFill>
            <a:blip r:embed="rId2" cstate="print"/>
            <a:stretch>
              <a:fillRect/>
            </a:stretch>
          </a:blipFill>
        </p:spPr>
        <p:txBody>
          <a:bodyPr wrap="square" lIns="0" tIns="0" rIns="0" bIns="0" rtlCol="0"/>
          <a:lstStyle/>
          <a:p>
            <a:endParaRPr dirty="0"/>
          </a:p>
        </p:txBody>
      </p:sp>
      <p:sp>
        <p:nvSpPr>
          <p:cNvPr id="14" name="object 13">
            <a:extLst>
              <a:ext uri="{FF2B5EF4-FFF2-40B4-BE49-F238E27FC236}">
                <a16:creationId xmlns:a16="http://schemas.microsoft.com/office/drawing/2014/main" id="{2C051D4B-F876-4298-8444-3660EC633A7D}"/>
              </a:ext>
            </a:extLst>
          </p:cNvPr>
          <p:cNvSpPr txBox="1"/>
          <p:nvPr/>
        </p:nvSpPr>
        <p:spPr>
          <a:xfrm>
            <a:off x="13391356" y="9787483"/>
            <a:ext cx="3352800" cy="436017"/>
          </a:xfrm>
          <a:prstGeom prst="rect">
            <a:avLst/>
          </a:prstGeom>
        </p:spPr>
        <p:txBody>
          <a:bodyPr vert="horz" wrap="square" lIns="0" tIns="66040" rIns="0" bIns="0" rtlCol="0">
            <a:spAutoFit/>
          </a:bodyPr>
          <a:lstStyle/>
          <a:p>
            <a:pPr>
              <a:lnSpc>
                <a:spcPct val="100000"/>
              </a:lnSpc>
              <a:spcBef>
                <a:spcPts val="520"/>
              </a:spcBef>
            </a:pPr>
            <a:r>
              <a:rPr lang="en-US" sz="1200" dirty="0"/>
              <a:t>USGS, </a:t>
            </a:r>
            <a:r>
              <a:rPr lang="en-US" sz="1200" u="sng" dirty="0">
                <a:hlinkClick r:id="rId3"/>
              </a:rPr>
              <a:t>Map plate tectonics world</a:t>
            </a:r>
            <a:r>
              <a:rPr lang="en-US" sz="1200" dirty="0"/>
              <a:t>, marked as public domain, more details on </a:t>
            </a:r>
            <a:r>
              <a:rPr lang="en-US" sz="1200" u="sng" dirty="0">
                <a:hlinkClick r:id="rId4"/>
              </a:rPr>
              <a:t>Wikimedia Commons</a:t>
            </a:r>
            <a:endParaRPr sz="1050" dirty="0">
              <a:cs typeface="Source Sans Pro Light"/>
            </a:endParaRPr>
          </a:p>
        </p:txBody>
      </p:sp>
      <p:pic>
        <p:nvPicPr>
          <p:cNvPr id="17" name="Picture 16">
            <a:extLst>
              <a:ext uri="{FF2B5EF4-FFF2-40B4-BE49-F238E27FC236}">
                <a16:creationId xmlns:a16="http://schemas.microsoft.com/office/drawing/2014/main" id="{32DF6DA6-033F-47FD-BC90-9F83558D94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48187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7351711" cy="828000"/>
            <a:chOff x="-776065" y="8642689"/>
            <a:chExt cx="4837090" cy="439424"/>
          </a:xfrm>
        </p:grpSpPr>
        <p:sp>
          <p:nvSpPr>
            <p:cNvPr id="24" name="object 4">
              <a:extLst>
                <a:ext uri="{FF2B5EF4-FFF2-40B4-BE49-F238E27FC236}">
                  <a16:creationId xmlns:a16="http://schemas.microsoft.com/office/drawing/2014/main" id="{FAC1F606-62F6-4305-800B-EF4BDCC04BC6}"/>
                </a:ext>
              </a:extLst>
            </p:cNvPr>
            <p:cNvSpPr/>
            <p:nvPr/>
          </p:nvSpPr>
          <p:spPr>
            <a:xfrm>
              <a:off x="-776065" y="8642693"/>
              <a:ext cx="4620991"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grpSp>
        <p:nvGrpSpPr>
          <p:cNvPr id="16" name="Group 15">
            <a:extLst>
              <a:ext uri="{FF2B5EF4-FFF2-40B4-BE49-F238E27FC236}">
                <a16:creationId xmlns:a16="http://schemas.microsoft.com/office/drawing/2014/main" id="{ADB5CCF6-D003-45D9-8F14-8EE301C22CEC}"/>
              </a:ext>
            </a:extLst>
          </p:cNvPr>
          <p:cNvGrpSpPr/>
          <p:nvPr/>
        </p:nvGrpSpPr>
        <p:grpSpPr>
          <a:xfrm>
            <a:off x="17125156" y="698500"/>
            <a:ext cx="469900" cy="541020"/>
            <a:chOff x="6546338" y="509979"/>
            <a:chExt cx="469900" cy="541020"/>
          </a:xfrm>
        </p:grpSpPr>
        <p:sp>
          <p:nvSpPr>
            <p:cNvPr id="3" name="object 3"/>
            <p:cNvSpPr/>
            <p:nvPr/>
          </p:nvSpPr>
          <p:spPr>
            <a:xfrm>
              <a:off x="6546338" y="509979"/>
              <a:ext cx="469900" cy="541020"/>
            </a:xfrm>
            <a:custGeom>
              <a:avLst/>
              <a:gdLst/>
              <a:ahLst/>
              <a:cxnLst/>
              <a:rect l="l" t="t" r="r" b="b"/>
              <a:pathLst>
                <a:path w="469900" h="541019">
                  <a:moveTo>
                    <a:pt x="264398" y="40640"/>
                  </a:moveTo>
                  <a:lnTo>
                    <a:pt x="200415" y="40640"/>
                  </a:lnTo>
                  <a:lnTo>
                    <a:pt x="204646" y="41910"/>
                  </a:lnTo>
                  <a:lnTo>
                    <a:pt x="204646" y="68579"/>
                  </a:lnTo>
                  <a:lnTo>
                    <a:pt x="202737" y="68579"/>
                  </a:lnTo>
                  <a:lnTo>
                    <a:pt x="195545" y="69850"/>
                  </a:lnTo>
                  <a:lnTo>
                    <a:pt x="154568" y="80010"/>
                  </a:lnTo>
                  <a:lnTo>
                    <a:pt x="102891" y="106679"/>
                  </a:lnTo>
                  <a:lnTo>
                    <a:pt x="63599" y="140970"/>
                  </a:lnTo>
                  <a:lnTo>
                    <a:pt x="36632" y="175260"/>
                  </a:lnTo>
                  <a:lnTo>
                    <a:pt x="16216" y="215900"/>
                  </a:lnTo>
                  <a:lnTo>
                    <a:pt x="3740" y="260350"/>
                  </a:lnTo>
                  <a:lnTo>
                    <a:pt x="0" y="316229"/>
                  </a:lnTo>
                  <a:lnTo>
                    <a:pt x="1402" y="332740"/>
                  </a:lnTo>
                  <a:lnTo>
                    <a:pt x="12230" y="381000"/>
                  </a:lnTo>
                  <a:lnTo>
                    <a:pt x="40449" y="438150"/>
                  </a:lnTo>
                  <a:lnTo>
                    <a:pt x="94865" y="495300"/>
                  </a:lnTo>
                  <a:lnTo>
                    <a:pt x="133098" y="518160"/>
                  </a:lnTo>
                  <a:lnTo>
                    <a:pt x="175178" y="533400"/>
                  </a:lnTo>
                  <a:lnTo>
                    <a:pt x="221053" y="541020"/>
                  </a:lnTo>
                  <a:lnTo>
                    <a:pt x="253565" y="541020"/>
                  </a:lnTo>
                  <a:lnTo>
                    <a:pt x="285776" y="535940"/>
                  </a:lnTo>
                  <a:lnTo>
                    <a:pt x="314210" y="527050"/>
                  </a:lnTo>
                  <a:lnTo>
                    <a:pt x="340772" y="515620"/>
                  </a:lnTo>
                  <a:lnTo>
                    <a:pt x="365444" y="501650"/>
                  </a:lnTo>
                  <a:lnTo>
                    <a:pt x="214496" y="501650"/>
                  </a:lnTo>
                  <a:lnTo>
                    <a:pt x="197841" y="499110"/>
                  </a:lnTo>
                  <a:lnTo>
                    <a:pt x="189695" y="496570"/>
                  </a:lnTo>
                  <a:lnTo>
                    <a:pt x="186820" y="496570"/>
                  </a:lnTo>
                  <a:lnTo>
                    <a:pt x="180556" y="495300"/>
                  </a:lnTo>
                  <a:lnTo>
                    <a:pt x="176187" y="494029"/>
                  </a:lnTo>
                  <a:lnTo>
                    <a:pt x="171631" y="491490"/>
                  </a:lnTo>
                  <a:lnTo>
                    <a:pt x="167137" y="490220"/>
                  </a:lnTo>
                  <a:lnTo>
                    <a:pt x="159492" y="487679"/>
                  </a:lnTo>
                  <a:lnTo>
                    <a:pt x="155827" y="486410"/>
                  </a:lnTo>
                  <a:lnTo>
                    <a:pt x="151735" y="483870"/>
                  </a:lnTo>
                  <a:lnTo>
                    <a:pt x="148358" y="482600"/>
                  </a:lnTo>
                  <a:lnTo>
                    <a:pt x="146349" y="481329"/>
                  </a:lnTo>
                  <a:lnTo>
                    <a:pt x="138717" y="477520"/>
                  </a:lnTo>
                  <a:lnTo>
                    <a:pt x="133206" y="473710"/>
                  </a:lnTo>
                  <a:lnTo>
                    <a:pt x="127808" y="471170"/>
                  </a:lnTo>
                  <a:lnTo>
                    <a:pt x="127846" y="469900"/>
                  </a:lnTo>
                  <a:lnTo>
                    <a:pt x="122799" y="467360"/>
                  </a:lnTo>
                  <a:lnTo>
                    <a:pt x="120175" y="464820"/>
                  </a:lnTo>
                  <a:lnTo>
                    <a:pt x="119486" y="464820"/>
                  </a:lnTo>
                  <a:lnTo>
                    <a:pt x="118656" y="463550"/>
                  </a:lnTo>
                  <a:lnTo>
                    <a:pt x="112066" y="458470"/>
                  </a:lnTo>
                  <a:lnTo>
                    <a:pt x="104020" y="452120"/>
                  </a:lnTo>
                  <a:lnTo>
                    <a:pt x="103806" y="452120"/>
                  </a:lnTo>
                  <a:lnTo>
                    <a:pt x="118029" y="438150"/>
                  </a:lnTo>
                  <a:lnTo>
                    <a:pt x="118054" y="435610"/>
                  </a:lnTo>
                  <a:lnTo>
                    <a:pt x="87400" y="435610"/>
                  </a:lnTo>
                  <a:lnTo>
                    <a:pt x="84702" y="431800"/>
                  </a:lnTo>
                  <a:lnTo>
                    <a:pt x="82165" y="429260"/>
                  </a:lnTo>
                  <a:lnTo>
                    <a:pt x="79693" y="425450"/>
                  </a:lnTo>
                  <a:lnTo>
                    <a:pt x="63277" y="401320"/>
                  </a:lnTo>
                  <a:lnTo>
                    <a:pt x="50973" y="374650"/>
                  </a:lnTo>
                  <a:lnTo>
                    <a:pt x="42747" y="345440"/>
                  </a:lnTo>
                  <a:lnTo>
                    <a:pt x="38569" y="314960"/>
                  </a:lnTo>
                  <a:lnTo>
                    <a:pt x="56708" y="314960"/>
                  </a:lnTo>
                  <a:lnTo>
                    <a:pt x="57976" y="313690"/>
                  </a:lnTo>
                  <a:lnTo>
                    <a:pt x="60084" y="313690"/>
                  </a:lnTo>
                  <a:lnTo>
                    <a:pt x="61114" y="311150"/>
                  </a:lnTo>
                  <a:lnTo>
                    <a:pt x="61127" y="294640"/>
                  </a:lnTo>
                  <a:lnTo>
                    <a:pt x="58528" y="292100"/>
                  </a:lnTo>
                  <a:lnTo>
                    <a:pt x="38606" y="292100"/>
                  </a:lnTo>
                  <a:lnTo>
                    <a:pt x="39171" y="287020"/>
                  </a:lnTo>
                  <a:lnTo>
                    <a:pt x="46590" y="247650"/>
                  </a:lnTo>
                  <a:lnTo>
                    <a:pt x="47105" y="245110"/>
                  </a:lnTo>
                  <a:lnTo>
                    <a:pt x="47708" y="243840"/>
                  </a:lnTo>
                  <a:lnTo>
                    <a:pt x="48272" y="241300"/>
                  </a:lnTo>
                  <a:lnTo>
                    <a:pt x="50934" y="241300"/>
                  </a:lnTo>
                  <a:lnTo>
                    <a:pt x="51825" y="238760"/>
                  </a:lnTo>
                  <a:lnTo>
                    <a:pt x="51047" y="233679"/>
                  </a:lnTo>
                  <a:lnTo>
                    <a:pt x="51875" y="231140"/>
                  </a:lnTo>
                  <a:lnTo>
                    <a:pt x="52679" y="229870"/>
                  </a:lnTo>
                  <a:lnTo>
                    <a:pt x="53607" y="227329"/>
                  </a:lnTo>
                  <a:lnTo>
                    <a:pt x="58600" y="215900"/>
                  </a:lnTo>
                  <a:lnTo>
                    <a:pt x="64229" y="205740"/>
                  </a:lnTo>
                  <a:lnTo>
                    <a:pt x="70519" y="194310"/>
                  </a:lnTo>
                  <a:lnTo>
                    <a:pt x="77558" y="185420"/>
                  </a:lnTo>
                  <a:lnTo>
                    <a:pt x="79529" y="182879"/>
                  </a:lnTo>
                  <a:lnTo>
                    <a:pt x="81877" y="179070"/>
                  </a:lnTo>
                  <a:lnTo>
                    <a:pt x="83484" y="177800"/>
                  </a:lnTo>
                  <a:lnTo>
                    <a:pt x="85140" y="175260"/>
                  </a:lnTo>
                  <a:lnTo>
                    <a:pt x="87927" y="171450"/>
                  </a:lnTo>
                  <a:lnTo>
                    <a:pt x="118268" y="171450"/>
                  </a:lnTo>
                  <a:lnTo>
                    <a:pt x="117026" y="168910"/>
                  </a:lnTo>
                  <a:lnTo>
                    <a:pt x="116687" y="167640"/>
                  </a:lnTo>
                  <a:lnTo>
                    <a:pt x="116235" y="167640"/>
                  </a:lnTo>
                  <a:lnTo>
                    <a:pt x="112092" y="162560"/>
                  </a:lnTo>
                  <a:lnTo>
                    <a:pt x="108439" y="158750"/>
                  </a:lnTo>
                  <a:lnTo>
                    <a:pt x="104459" y="154940"/>
                  </a:lnTo>
                  <a:lnTo>
                    <a:pt x="131045" y="134620"/>
                  </a:lnTo>
                  <a:lnTo>
                    <a:pt x="159591" y="120650"/>
                  </a:lnTo>
                  <a:lnTo>
                    <a:pt x="190224" y="110490"/>
                  </a:lnTo>
                  <a:lnTo>
                    <a:pt x="223010" y="105410"/>
                  </a:lnTo>
                  <a:lnTo>
                    <a:pt x="363418" y="105410"/>
                  </a:lnTo>
                  <a:lnTo>
                    <a:pt x="348332" y="95250"/>
                  </a:lnTo>
                  <a:lnTo>
                    <a:pt x="332485" y="87629"/>
                  </a:lnTo>
                  <a:lnTo>
                    <a:pt x="299228" y="74929"/>
                  </a:lnTo>
                  <a:lnTo>
                    <a:pt x="282007" y="71120"/>
                  </a:lnTo>
                  <a:lnTo>
                    <a:pt x="264398" y="68579"/>
                  </a:lnTo>
                  <a:lnTo>
                    <a:pt x="264398" y="40640"/>
                  </a:lnTo>
                  <a:close/>
                </a:path>
                <a:path w="469900" h="541019">
                  <a:moveTo>
                    <a:pt x="234898" y="478790"/>
                  </a:moveTo>
                  <a:lnTo>
                    <a:pt x="228006" y="478790"/>
                  </a:lnTo>
                  <a:lnTo>
                    <a:pt x="226149" y="480060"/>
                  </a:lnTo>
                  <a:lnTo>
                    <a:pt x="224793" y="481329"/>
                  </a:lnTo>
                  <a:lnTo>
                    <a:pt x="223575" y="482600"/>
                  </a:lnTo>
                  <a:lnTo>
                    <a:pt x="223022" y="483870"/>
                  </a:lnTo>
                  <a:lnTo>
                    <a:pt x="223010" y="501650"/>
                  </a:lnTo>
                  <a:lnTo>
                    <a:pt x="245192" y="501650"/>
                  </a:lnTo>
                  <a:lnTo>
                    <a:pt x="245460" y="494029"/>
                  </a:lnTo>
                  <a:lnTo>
                    <a:pt x="245593" y="482600"/>
                  </a:lnTo>
                  <a:lnTo>
                    <a:pt x="242945" y="480060"/>
                  </a:lnTo>
                  <a:lnTo>
                    <a:pt x="234898" y="478790"/>
                  </a:lnTo>
                  <a:close/>
                </a:path>
                <a:path w="469900" h="541019">
                  <a:moveTo>
                    <a:pt x="366955" y="422910"/>
                  </a:moveTo>
                  <a:lnTo>
                    <a:pt x="363228" y="422910"/>
                  </a:lnTo>
                  <a:lnTo>
                    <a:pt x="355922" y="429260"/>
                  </a:lnTo>
                  <a:lnTo>
                    <a:pt x="352621" y="433070"/>
                  </a:lnTo>
                  <a:lnTo>
                    <a:pt x="351666" y="434340"/>
                  </a:lnTo>
                  <a:lnTo>
                    <a:pt x="351541" y="435610"/>
                  </a:lnTo>
                  <a:lnTo>
                    <a:pt x="351491" y="438150"/>
                  </a:lnTo>
                  <a:lnTo>
                    <a:pt x="352521" y="439420"/>
                  </a:lnTo>
                  <a:lnTo>
                    <a:pt x="364847" y="452120"/>
                  </a:lnTo>
                  <a:lnTo>
                    <a:pt x="364220" y="453390"/>
                  </a:lnTo>
                  <a:lnTo>
                    <a:pt x="337520" y="472440"/>
                  </a:lnTo>
                  <a:lnTo>
                    <a:pt x="308852" y="487679"/>
                  </a:lnTo>
                  <a:lnTo>
                    <a:pt x="278111" y="497840"/>
                  </a:lnTo>
                  <a:lnTo>
                    <a:pt x="245192" y="501650"/>
                  </a:lnTo>
                  <a:lnTo>
                    <a:pt x="365444" y="501650"/>
                  </a:lnTo>
                  <a:lnTo>
                    <a:pt x="388208" y="483870"/>
                  </a:lnTo>
                  <a:lnTo>
                    <a:pt x="389099" y="482600"/>
                  </a:lnTo>
                  <a:lnTo>
                    <a:pt x="390016" y="482600"/>
                  </a:lnTo>
                  <a:lnTo>
                    <a:pt x="390895" y="481329"/>
                  </a:lnTo>
                  <a:lnTo>
                    <a:pt x="400658" y="472440"/>
                  </a:lnTo>
                  <a:lnTo>
                    <a:pt x="409821" y="462279"/>
                  </a:lnTo>
                  <a:lnTo>
                    <a:pt x="418387" y="452120"/>
                  </a:lnTo>
                  <a:lnTo>
                    <a:pt x="426357" y="441960"/>
                  </a:lnTo>
                  <a:lnTo>
                    <a:pt x="426219" y="441960"/>
                  </a:lnTo>
                  <a:lnTo>
                    <a:pt x="429289" y="436879"/>
                  </a:lnTo>
                  <a:lnTo>
                    <a:pt x="380689" y="436879"/>
                  </a:lnTo>
                  <a:lnTo>
                    <a:pt x="377350" y="433070"/>
                  </a:lnTo>
                  <a:lnTo>
                    <a:pt x="374249" y="429260"/>
                  </a:lnTo>
                  <a:lnTo>
                    <a:pt x="366955" y="422910"/>
                  </a:lnTo>
                  <a:close/>
                </a:path>
                <a:path w="469900" h="541019">
                  <a:moveTo>
                    <a:pt x="454837" y="220979"/>
                  </a:moveTo>
                  <a:lnTo>
                    <a:pt x="413340" y="220979"/>
                  </a:lnTo>
                  <a:lnTo>
                    <a:pt x="414293" y="223520"/>
                  </a:lnTo>
                  <a:lnTo>
                    <a:pt x="416516" y="228600"/>
                  </a:lnTo>
                  <a:lnTo>
                    <a:pt x="417645" y="232410"/>
                  </a:lnTo>
                  <a:lnTo>
                    <a:pt x="418586" y="234950"/>
                  </a:lnTo>
                  <a:lnTo>
                    <a:pt x="420168" y="238760"/>
                  </a:lnTo>
                  <a:lnTo>
                    <a:pt x="420734" y="240029"/>
                  </a:lnTo>
                  <a:lnTo>
                    <a:pt x="422039" y="245110"/>
                  </a:lnTo>
                  <a:lnTo>
                    <a:pt x="423093" y="247650"/>
                  </a:lnTo>
                  <a:lnTo>
                    <a:pt x="423884" y="251460"/>
                  </a:lnTo>
                  <a:lnTo>
                    <a:pt x="424587" y="254000"/>
                  </a:lnTo>
                  <a:lnTo>
                    <a:pt x="425504" y="256540"/>
                  </a:lnTo>
                  <a:lnTo>
                    <a:pt x="426583" y="261620"/>
                  </a:lnTo>
                  <a:lnTo>
                    <a:pt x="426871" y="262890"/>
                  </a:lnTo>
                  <a:lnTo>
                    <a:pt x="427449" y="266700"/>
                  </a:lnTo>
                  <a:lnTo>
                    <a:pt x="428026" y="269240"/>
                  </a:lnTo>
                  <a:lnTo>
                    <a:pt x="429030" y="275590"/>
                  </a:lnTo>
                  <a:lnTo>
                    <a:pt x="429382" y="279400"/>
                  </a:lnTo>
                  <a:lnTo>
                    <a:pt x="430914" y="293370"/>
                  </a:lnTo>
                  <a:lnTo>
                    <a:pt x="411821" y="293370"/>
                  </a:lnTo>
                  <a:lnTo>
                    <a:pt x="409335" y="294640"/>
                  </a:lnTo>
                  <a:lnTo>
                    <a:pt x="408243" y="297179"/>
                  </a:lnTo>
                  <a:lnTo>
                    <a:pt x="408055" y="298450"/>
                  </a:lnTo>
                  <a:lnTo>
                    <a:pt x="407966" y="308610"/>
                  </a:lnTo>
                  <a:lnTo>
                    <a:pt x="408092" y="312420"/>
                  </a:lnTo>
                  <a:lnTo>
                    <a:pt x="410703" y="314960"/>
                  </a:lnTo>
                  <a:lnTo>
                    <a:pt x="430675" y="314960"/>
                  </a:lnTo>
                  <a:lnTo>
                    <a:pt x="430650" y="316229"/>
                  </a:lnTo>
                  <a:lnTo>
                    <a:pt x="425669" y="349250"/>
                  </a:lnTo>
                  <a:lnTo>
                    <a:pt x="415742" y="381000"/>
                  </a:lnTo>
                  <a:lnTo>
                    <a:pt x="400813" y="410210"/>
                  </a:lnTo>
                  <a:lnTo>
                    <a:pt x="380864" y="436879"/>
                  </a:lnTo>
                  <a:lnTo>
                    <a:pt x="429289" y="436879"/>
                  </a:lnTo>
                  <a:lnTo>
                    <a:pt x="443871" y="412750"/>
                  </a:lnTo>
                  <a:lnTo>
                    <a:pt x="456927" y="381000"/>
                  </a:lnTo>
                  <a:lnTo>
                    <a:pt x="465411" y="349250"/>
                  </a:lnTo>
                  <a:lnTo>
                    <a:pt x="469350" y="314960"/>
                  </a:lnTo>
                  <a:lnTo>
                    <a:pt x="469268" y="292100"/>
                  </a:lnTo>
                  <a:lnTo>
                    <a:pt x="467978" y="275590"/>
                  </a:lnTo>
                  <a:lnTo>
                    <a:pt x="464929" y="256540"/>
                  </a:lnTo>
                  <a:lnTo>
                    <a:pt x="460363" y="237490"/>
                  </a:lnTo>
                  <a:lnTo>
                    <a:pt x="456395" y="224790"/>
                  </a:lnTo>
                  <a:lnTo>
                    <a:pt x="454837" y="220979"/>
                  </a:lnTo>
                  <a:close/>
                </a:path>
                <a:path w="469900" h="541019">
                  <a:moveTo>
                    <a:pt x="105941" y="421640"/>
                  </a:moveTo>
                  <a:lnTo>
                    <a:pt x="103254" y="421640"/>
                  </a:lnTo>
                  <a:lnTo>
                    <a:pt x="100807" y="422910"/>
                  </a:lnTo>
                  <a:lnTo>
                    <a:pt x="99388" y="422910"/>
                  </a:lnTo>
                  <a:lnTo>
                    <a:pt x="95008" y="427990"/>
                  </a:lnTo>
                  <a:lnTo>
                    <a:pt x="91379" y="431800"/>
                  </a:lnTo>
                  <a:lnTo>
                    <a:pt x="87601" y="435610"/>
                  </a:lnTo>
                  <a:lnTo>
                    <a:pt x="118054" y="435610"/>
                  </a:lnTo>
                  <a:lnTo>
                    <a:pt x="118067" y="434340"/>
                  </a:lnTo>
                  <a:lnTo>
                    <a:pt x="111840" y="427990"/>
                  </a:lnTo>
                  <a:lnTo>
                    <a:pt x="110020" y="426720"/>
                  </a:lnTo>
                  <a:lnTo>
                    <a:pt x="105941" y="421640"/>
                  </a:lnTo>
                  <a:close/>
                </a:path>
                <a:path w="469900" h="541019">
                  <a:moveTo>
                    <a:pt x="429018" y="171450"/>
                  </a:moveTo>
                  <a:lnTo>
                    <a:pt x="381278" y="171450"/>
                  </a:lnTo>
                  <a:lnTo>
                    <a:pt x="383966" y="175260"/>
                  </a:lnTo>
                  <a:lnTo>
                    <a:pt x="385911" y="177800"/>
                  </a:lnTo>
                  <a:lnTo>
                    <a:pt x="388886" y="181610"/>
                  </a:lnTo>
                  <a:lnTo>
                    <a:pt x="394690" y="189229"/>
                  </a:lnTo>
                  <a:lnTo>
                    <a:pt x="400072" y="196850"/>
                  </a:lnTo>
                  <a:lnTo>
                    <a:pt x="405033" y="205740"/>
                  </a:lnTo>
                  <a:lnTo>
                    <a:pt x="409574" y="213360"/>
                  </a:lnTo>
                  <a:lnTo>
                    <a:pt x="411130" y="217170"/>
                  </a:lnTo>
                  <a:lnTo>
                    <a:pt x="413376" y="222250"/>
                  </a:lnTo>
                  <a:lnTo>
                    <a:pt x="413340" y="220979"/>
                  </a:lnTo>
                  <a:lnTo>
                    <a:pt x="454837" y="220979"/>
                  </a:lnTo>
                  <a:lnTo>
                    <a:pt x="451720" y="213360"/>
                  </a:lnTo>
                  <a:lnTo>
                    <a:pt x="446414" y="200660"/>
                  </a:lnTo>
                  <a:lnTo>
                    <a:pt x="440554" y="189229"/>
                  </a:lnTo>
                  <a:lnTo>
                    <a:pt x="429018" y="171450"/>
                  </a:lnTo>
                  <a:close/>
                </a:path>
                <a:path w="469900" h="541019">
                  <a:moveTo>
                    <a:pt x="118268" y="171450"/>
                  </a:moveTo>
                  <a:lnTo>
                    <a:pt x="88128" y="171450"/>
                  </a:lnTo>
                  <a:lnTo>
                    <a:pt x="91191" y="175260"/>
                  </a:lnTo>
                  <a:lnTo>
                    <a:pt x="94053" y="177800"/>
                  </a:lnTo>
                  <a:lnTo>
                    <a:pt x="98396" y="182879"/>
                  </a:lnTo>
                  <a:lnTo>
                    <a:pt x="99225" y="182879"/>
                  </a:lnTo>
                  <a:lnTo>
                    <a:pt x="102816" y="186690"/>
                  </a:lnTo>
                  <a:lnTo>
                    <a:pt x="106191" y="185420"/>
                  </a:lnTo>
                  <a:lnTo>
                    <a:pt x="117477" y="173990"/>
                  </a:lnTo>
                  <a:lnTo>
                    <a:pt x="118268" y="171450"/>
                  </a:lnTo>
                  <a:close/>
                </a:path>
                <a:path w="469900" h="541019">
                  <a:moveTo>
                    <a:pt x="363418" y="105410"/>
                  </a:moveTo>
                  <a:lnTo>
                    <a:pt x="246296" y="105410"/>
                  </a:lnTo>
                  <a:lnTo>
                    <a:pt x="279022" y="110490"/>
                  </a:lnTo>
                  <a:lnTo>
                    <a:pt x="309642" y="120650"/>
                  </a:lnTo>
                  <a:lnTo>
                    <a:pt x="338242" y="134620"/>
                  </a:lnTo>
                  <a:lnTo>
                    <a:pt x="364909" y="154940"/>
                  </a:lnTo>
                  <a:lnTo>
                    <a:pt x="364119" y="156210"/>
                  </a:lnTo>
                  <a:lnTo>
                    <a:pt x="365223" y="156210"/>
                  </a:lnTo>
                  <a:lnTo>
                    <a:pt x="355633" y="165100"/>
                  </a:lnTo>
                  <a:lnTo>
                    <a:pt x="354680" y="166370"/>
                  </a:lnTo>
                  <a:lnTo>
                    <a:pt x="352408" y="168910"/>
                  </a:lnTo>
                  <a:lnTo>
                    <a:pt x="351779" y="171450"/>
                  </a:lnTo>
                  <a:lnTo>
                    <a:pt x="351879" y="172720"/>
                  </a:lnTo>
                  <a:lnTo>
                    <a:pt x="352231" y="173990"/>
                  </a:lnTo>
                  <a:lnTo>
                    <a:pt x="353123" y="175260"/>
                  </a:lnTo>
                  <a:lnTo>
                    <a:pt x="356323" y="179070"/>
                  </a:lnTo>
                  <a:lnTo>
                    <a:pt x="358106" y="180340"/>
                  </a:lnTo>
                  <a:lnTo>
                    <a:pt x="363554" y="185420"/>
                  </a:lnTo>
                  <a:lnTo>
                    <a:pt x="367333" y="185420"/>
                  </a:lnTo>
                  <a:lnTo>
                    <a:pt x="372781" y="180340"/>
                  </a:lnTo>
                  <a:lnTo>
                    <a:pt x="377777" y="175260"/>
                  </a:lnTo>
                  <a:lnTo>
                    <a:pt x="381278" y="171450"/>
                  </a:lnTo>
                  <a:lnTo>
                    <a:pt x="429018" y="171450"/>
                  </a:lnTo>
                  <a:lnTo>
                    <a:pt x="417406" y="153670"/>
                  </a:lnTo>
                  <a:lnTo>
                    <a:pt x="434303" y="135890"/>
                  </a:lnTo>
                  <a:lnTo>
                    <a:pt x="457170" y="135890"/>
                  </a:lnTo>
                  <a:lnTo>
                    <a:pt x="460789" y="132079"/>
                  </a:lnTo>
                  <a:lnTo>
                    <a:pt x="460614" y="127000"/>
                  </a:lnTo>
                  <a:lnTo>
                    <a:pt x="391234" y="127000"/>
                  </a:lnTo>
                  <a:lnTo>
                    <a:pt x="377724" y="115570"/>
                  </a:lnTo>
                  <a:lnTo>
                    <a:pt x="363418" y="105410"/>
                  </a:lnTo>
                  <a:close/>
                </a:path>
                <a:path w="469900" h="541019">
                  <a:moveTo>
                    <a:pt x="457170" y="135890"/>
                  </a:moveTo>
                  <a:lnTo>
                    <a:pt x="434303" y="135890"/>
                  </a:lnTo>
                  <a:lnTo>
                    <a:pt x="434592" y="137160"/>
                  </a:lnTo>
                  <a:lnTo>
                    <a:pt x="434980" y="137160"/>
                  </a:lnTo>
                  <a:lnTo>
                    <a:pt x="441508" y="143510"/>
                  </a:lnTo>
                  <a:lnTo>
                    <a:pt x="449931" y="143510"/>
                  </a:lnTo>
                  <a:lnTo>
                    <a:pt x="457170" y="135890"/>
                  </a:lnTo>
                  <a:close/>
                </a:path>
                <a:path w="469900" h="541019">
                  <a:moveTo>
                    <a:pt x="246296" y="105410"/>
                  </a:moveTo>
                  <a:lnTo>
                    <a:pt x="223010" y="105410"/>
                  </a:lnTo>
                  <a:lnTo>
                    <a:pt x="223022" y="125729"/>
                  </a:lnTo>
                  <a:lnTo>
                    <a:pt x="225258" y="128270"/>
                  </a:lnTo>
                  <a:lnTo>
                    <a:pt x="243421" y="128270"/>
                  </a:lnTo>
                  <a:lnTo>
                    <a:pt x="246158" y="125729"/>
                  </a:lnTo>
                  <a:lnTo>
                    <a:pt x="246273" y="120650"/>
                  </a:lnTo>
                  <a:lnTo>
                    <a:pt x="246296" y="105410"/>
                  </a:lnTo>
                  <a:close/>
                </a:path>
                <a:path w="469900" h="541019">
                  <a:moveTo>
                    <a:pt x="416729" y="80010"/>
                  </a:moveTo>
                  <a:lnTo>
                    <a:pt x="408230" y="80010"/>
                  </a:lnTo>
                  <a:lnTo>
                    <a:pt x="397536" y="90170"/>
                  </a:lnTo>
                  <a:lnTo>
                    <a:pt x="397623" y="99060"/>
                  </a:lnTo>
                  <a:lnTo>
                    <a:pt x="404815" y="106679"/>
                  </a:lnTo>
                  <a:lnTo>
                    <a:pt x="406573" y="107950"/>
                  </a:lnTo>
                  <a:lnTo>
                    <a:pt x="408042" y="109220"/>
                  </a:lnTo>
                  <a:lnTo>
                    <a:pt x="391234" y="127000"/>
                  </a:lnTo>
                  <a:lnTo>
                    <a:pt x="460614" y="127000"/>
                  </a:lnTo>
                  <a:lnTo>
                    <a:pt x="460526" y="124460"/>
                  </a:lnTo>
                  <a:lnTo>
                    <a:pt x="438543" y="101600"/>
                  </a:lnTo>
                  <a:lnTo>
                    <a:pt x="430476" y="93979"/>
                  </a:lnTo>
                  <a:lnTo>
                    <a:pt x="416729" y="80010"/>
                  </a:lnTo>
                  <a:close/>
                </a:path>
                <a:path w="469900" h="541019">
                  <a:moveTo>
                    <a:pt x="286853" y="0"/>
                  </a:moveTo>
                  <a:lnTo>
                    <a:pt x="183422" y="0"/>
                  </a:lnTo>
                  <a:lnTo>
                    <a:pt x="178742" y="3810"/>
                  </a:lnTo>
                  <a:lnTo>
                    <a:pt x="174589" y="10160"/>
                  </a:lnTo>
                  <a:lnTo>
                    <a:pt x="173062" y="17779"/>
                  </a:lnTo>
                  <a:lnTo>
                    <a:pt x="174537" y="26670"/>
                  </a:lnTo>
                  <a:lnTo>
                    <a:pt x="178613" y="33020"/>
                  </a:lnTo>
                  <a:lnTo>
                    <a:pt x="184709" y="38100"/>
                  </a:lnTo>
                  <a:lnTo>
                    <a:pt x="192243" y="40640"/>
                  </a:lnTo>
                  <a:lnTo>
                    <a:pt x="273134" y="40640"/>
                  </a:lnTo>
                  <a:lnTo>
                    <a:pt x="283982" y="38100"/>
                  </a:lnTo>
                  <a:lnTo>
                    <a:pt x="291904" y="31750"/>
                  </a:lnTo>
                  <a:lnTo>
                    <a:pt x="295952" y="22860"/>
                  </a:lnTo>
                  <a:lnTo>
                    <a:pt x="295178" y="11429"/>
                  </a:lnTo>
                  <a:lnTo>
                    <a:pt x="291903" y="5079"/>
                  </a:lnTo>
                  <a:lnTo>
                    <a:pt x="286853" y="0"/>
                  </a:lnTo>
                  <a:close/>
                </a:path>
              </a:pathLst>
            </a:custGeom>
            <a:solidFill>
              <a:srgbClr val="009EF3"/>
            </a:solidFill>
          </p:spPr>
          <p:txBody>
            <a:bodyPr wrap="square" lIns="0" tIns="0" rIns="0" bIns="0" rtlCol="0"/>
            <a:lstStyle/>
            <a:p>
              <a:endParaRPr dirty="0"/>
            </a:p>
          </p:txBody>
        </p:sp>
        <p:sp>
          <p:nvSpPr>
            <p:cNvPr id="5" name="object 5"/>
            <p:cNvSpPr txBox="1"/>
            <p:nvPr/>
          </p:nvSpPr>
          <p:spPr>
            <a:xfrm>
              <a:off x="6647655" y="615013"/>
              <a:ext cx="273050" cy="346249"/>
            </a:xfrm>
            <a:prstGeom prst="rect">
              <a:avLst/>
            </a:prstGeom>
          </p:spPr>
          <p:txBody>
            <a:bodyPr vert="horz" wrap="square" lIns="0" tIns="12700" rIns="0" bIns="0" rtlCol="0">
              <a:spAutoFit/>
            </a:bodyPr>
            <a:lstStyle/>
            <a:p>
              <a:pPr marL="5715" algn="ctr">
                <a:lnSpc>
                  <a:spcPts val="1270"/>
                </a:lnSpc>
                <a:spcBef>
                  <a:spcPts val="100"/>
                </a:spcBef>
              </a:pPr>
              <a:r>
                <a:rPr lang="cs-CZ" sz="1200" dirty="0">
                  <a:solidFill>
                    <a:srgbClr val="00A0F0"/>
                  </a:solidFill>
                  <a:cs typeface="Source Sans Pro"/>
                </a:rPr>
                <a:t>20</a:t>
              </a:r>
              <a:endParaRPr sz="1200" dirty="0">
                <a:cs typeface="Source Sans Pro"/>
              </a:endParaRPr>
            </a:p>
            <a:p>
              <a:pPr algn="ctr">
                <a:lnSpc>
                  <a:spcPts val="1270"/>
                </a:lnSpc>
              </a:pPr>
              <a:r>
                <a:rPr sz="1200" dirty="0">
                  <a:solidFill>
                    <a:srgbClr val="00A0F0"/>
                  </a:solidFill>
                  <a:cs typeface="Source Sans Pro"/>
                </a:rPr>
                <a:t>min</a:t>
              </a:r>
              <a:endParaRPr sz="1200" dirty="0">
                <a:cs typeface="Source Sans Pro"/>
              </a:endParaRPr>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5410200" cy="443711"/>
          </a:xfrm>
          <a:prstGeom prst="rect">
            <a:avLst/>
          </a:prstGeom>
        </p:spPr>
        <p:txBody>
          <a:bodyPr vert="horz" wrap="square" lIns="0" tIns="12700" rIns="0" bIns="0" rtlCol="0">
            <a:spAutoFit/>
          </a:bodyPr>
          <a:lstStyle/>
          <a:p>
            <a:pPr marL="12700">
              <a:lnSpc>
                <a:spcPct val="100000"/>
              </a:lnSpc>
              <a:spcBef>
                <a:spcPts val="100"/>
              </a:spcBef>
            </a:pPr>
            <a:r>
              <a:rPr lang="cs-CZ" sz="2800" dirty="0">
                <a:solidFill>
                  <a:srgbClr val="F0F1F1"/>
                </a:solidFill>
                <a:cs typeface="Source Sans Pro Light"/>
              </a:rPr>
              <a:t>4. </a:t>
            </a:r>
            <a:r>
              <a:rPr lang="cs-CZ" sz="2800" spc="-10" dirty="0" err="1">
                <a:solidFill>
                  <a:srgbClr val="F0F1F1"/>
                </a:solidFill>
                <a:cs typeface="Source Sans Pro Light"/>
              </a:rPr>
              <a:t>Differences</a:t>
            </a:r>
            <a:r>
              <a:rPr lang="cs-CZ" sz="2800" spc="-10" dirty="0">
                <a:solidFill>
                  <a:srgbClr val="F0F1F1"/>
                </a:solidFill>
                <a:cs typeface="Source Sans Pro Light"/>
              </a:rPr>
              <a:t> </a:t>
            </a:r>
            <a:r>
              <a:rPr lang="cs-CZ" sz="2800" spc="-5" dirty="0" err="1">
                <a:solidFill>
                  <a:srgbClr val="F0F1F1"/>
                </a:solidFill>
                <a:cs typeface="Source Sans Pro Light"/>
              </a:rPr>
              <a:t>between</a:t>
            </a:r>
            <a:r>
              <a:rPr lang="cs-CZ" sz="2800" spc="-5" dirty="0">
                <a:solidFill>
                  <a:srgbClr val="F0F1F1"/>
                </a:solidFill>
                <a:cs typeface="Source Sans Pro Light"/>
              </a:rPr>
              <a:t> </a:t>
            </a:r>
            <a:r>
              <a:rPr lang="cs-CZ" sz="2800" spc="-5" dirty="0" err="1">
                <a:solidFill>
                  <a:srgbClr val="F0F1F1"/>
                </a:solidFill>
                <a:cs typeface="Source Sans Pro Light"/>
              </a:rPr>
              <a:t>boundaries</a:t>
            </a:r>
            <a:endParaRPr lang="cs-CZ" sz="28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1047750" y="1689100"/>
            <a:ext cx="17187863" cy="3429144"/>
          </a:xfrm>
          <a:prstGeom prst="rect">
            <a:avLst/>
          </a:prstGeom>
        </p:spPr>
        <p:txBody>
          <a:bodyPr vert="horz" wrap="square" lIns="0" tIns="5080" rIns="0" bIns="0" rtlCol="0">
            <a:spAutoFit/>
          </a:bodyPr>
          <a:lstStyle/>
          <a:p>
            <a:pPr marL="12700" marR="5080" algn="just">
              <a:lnSpc>
                <a:spcPct val="100000"/>
              </a:lnSpc>
              <a:spcBef>
                <a:spcPts val="100"/>
              </a:spcBef>
            </a:pPr>
            <a:r>
              <a:rPr lang="en-US" spc="-5" dirty="0">
                <a:solidFill>
                  <a:srgbClr val="221F1F"/>
                </a:solidFill>
              </a:rPr>
              <a:t>In geological terms, there are three types of boundaries between lithospheric plates.  At divergent boundaries, lithospheric plates move apart and crust is created.</a:t>
            </a:r>
          </a:p>
          <a:p>
            <a:pPr marL="12700" marR="5080" algn="just">
              <a:lnSpc>
                <a:spcPct val="100000"/>
              </a:lnSpc>
              <a:spcBef>
                <a:spcPts val="100"/>
              </a:spcBef>
            </a:pPr>
            <a:r>
              <a:rPr lang="en-US" spc="-5" dirty="0">
                <a:solidFill>
                  <a:srgbClr val="221F1F"/>
                </a:solidFill>
              </a:rPr>
              <a:t>At convergent boundaries, lithospheric plates move together in collision zones where crust  is either destroyed by subduction or uplifted to form mountain chains. Lateral movements  between lithospheric plates create transform faults at the sites of plate slippage. At each of  the unique lithospheric plate boundaries there are specific geophysical forces that are  characteristic of the plate dynamics. At transform boundaries, there are shearing forces  between the lithospheric plates. At divergent boundaries, tensional forces dominate the  interaction between plates. At subduction sites, compression of lithospheric plate material  dominates.</a:t>
            </a:r>
            <a:endParaRPr lang="cs-CZ" spc="-5" dirty="0">
              <a:solidFill>
                <a:srgbClr val="221F1F"/>
              </a:solidFill>
            </a:endParaRPr>
          </a:p>
          <a:p>
            <a:pPr marL="298450" indent="-285750">
              <a:lnSpc>
                <a:spcPct val="100000"/>
              </a:lnSpc>
              <a:spcBef>
                <a:spcPts val="100"/>
              </a:spcBef>
              <a:buFont typeface="Arial" panose="020B0604020202020204" pitchFamily="34" charset="0"/>
              <a:buChar char="•"/>
            </a:pPr>
            <a:r>
              <a:rPr lang="en-US" i="1" dirty="0">
                <a:solidFill>
                  <a:srgbClr val="221F1F"/>
                </a:solidFill>
                <a:cs typeface="Source Sans Pro Light"/>
              </a:rPr>
              <a:t>Now </a:t>
            </a:r>
            <a:r>
              <a:rPr lang="en-US" i="1" spc="-5" dirty="0">
                <a:solidFill>
                  <a:srgbClr val="221F1F"/>
                </a:solidFill>
                <a:cs typeface="Source Sans Pro Light"/>
              </a:rPr>
              <a:t>search </a:t>
            </a:r>
            <a:r>
              <a:rPr lang="en-US" i="1" spc="-10" dirty="0">
                <a:solidFill>
                  <a:srgbClr val="221F1F"/>
                </a:solidFill>
                <a:cs typeface="Source Sans Pro Light"/>
              </a:rPr>
              <a:t>for </a:t>
            </a:r>
            <a:r>
              <a:rPr lang="en-US" i="1" dirty="0">
                <a:solidFill>
                  <a:srgbClr val="221F1F"/>
                </a:solidFill>
                <a:cs typeface="Source Sans Pro Light"/>
              </a:rPr>
              <a:t>the models in the </a:t>
            </a:r>
            <a:r>
              <a:rPr lang="en-US" i="1" spc="-5" dirty="0">
                <a:solidFill>
                  <a:srgbClr val="221F1F"/>
                </a:solidFill>
                <a:cs typeface="Source Sans Pro Light"/>
              </a:rPr>
              <a:t>Lifeliqe </a:t>
            </a:r>
            <a:r>
              <a:rPr lang="en-US" i="1" dirty="0">
                <a:solidFill>
                  <a:srgbClr val="221F1F"/>
                </a:solidFill>
                <a:cs typeface="Source Sans Pro Light"/>
              </a:rPr>
              <a:t>app: </a:t>
            </a:r>
            <a:r>
              <a:rPr lang="en-US" b="1" i="1" spc="-5" dirty="0">
                <a:solidFill>
                  <a:srgbClr val="221F1F"/>
                </a:solidFill>
                <a:cs typeface="Source Sans Pro"/>
              </a:rPr>
              <a:t>Divergent (Constructive)</a:t>
            </a:r>
            <a:r>
              <a:rPr lang="en-US" b="1" i="1" spc="50" dirty="0">
                <a:solidFill>
                  <a:srgbClr val="221F1F"/>
                </a:solidFill>
                <a:cs typeface="Source Sans Pro"/>
              </a:rPr>
              <a:t> </a:t>
            </a:r>
            <a:r>
              <a:rPr lang="en-US" b="1" i="1" dirty="0">
                <a:solidFill>
                  <a:srgbClr val="221F1F"/>
                </a:solidFill>
                <a:cs typeface="Source Sans Pro"/>
              </a:rPr>
              <a:t>Boundary</a:t>
            </a:r>
            <a:r>
              <a:rPr lang="en-US" b="1" i="1" dirty="0">
                <a:solidFill>
                  <a:srgbClr val="221F1F"/>
                </a:solidFill>
                <a:cs typeface="Source Sans Pro Light"/>
              </a:rPr>
              <a:t>,</a:t>
            </a:r>
            <a:r>
              <a:rPr lang="cs-CZ" b="1" i="1" dirty="0">
                <a:solidFill>
                  <a:srgbClr val="221F1F"/>
                </a:solidFill>
                <a:cs typeface="Source Sans Pro Light"/>
              </a:rPr>
              <a:t> </a:t>
            </a:r>
            <a:r>
              <a:rPr lang="en-US" b="1" spc="-5" dirty="0">
                <a:solidFill>
                  <a:srgbClr val="221F1F"/>
                </a:solidFill>
                <a:cs typeface="Source Sans Pro"/>
              </a:rPr>
              <a:t>Convergent </a:t>
            </a:r>
            <a:r>
              <a:rPr lang="en-US" b="1" i="1" spc="-5" dirty="0">
                <a:solidFill>
                  <a:srgbClr val="221F1F"/>
                </a:solidFill>
                <a:cs typeface="Source Sans Pro"/>
              </a:rPr>
              <a:t>(Destructive) </a:t>
            </a:r>
            <a:r>
              <a:rPr lang="en-US" b="1" i="1" dirty="0">
                <a:solidFill>
                  <a:srgbClr val="221F1F"/>
                </a:solidFill>
                <a:cs typeface="Source Sans Pro"/>
              </a:rPr>
              <a:t>Boundary </a:t>
            </a:r>
            <a:r>
              <a:rPr lang="en-US" b="1" i="1" dirty="0">
                <a:solidFill>
                  <a:srgbClr val="221F1F"/>
                </a:solidFill>
                <a:cs typeface="Source Sans Pro Light"/>
              </a:rPr>
              <a:t>and</a:t>
            </a:r>
            <a:r>
              <a:rPr lang="en-US" b="1" i="1" spc="-25" dirty="0">
                <a:solidFill>
                  <a:srgbClr val="221F1F"/>
                </a:solidFill>
                <a:cs typeface="Source Sans Pro Light"/>
              </a:rPr>
              <a:t> </a:t>
            </a:r>
            <a:r>
              <a:rPr lang="en-US" b="1" i="1" spc="-5" dirty="0">
                <a:solidFill>
                  <a:srgbClr val="221F1F"/>
                </a:solidFill>
                <a:cs typeface="Source Sans Pro"/>
              </a:rPr>
              <a:t>Faults</a:t>
            </a:r>
            <a:r>
              <a:rPr lang="en-US" i="1" spc="-5" dirty="0">
                <a:solidFill>
                  <a:srgbClr val="221F1F"/>
                </a:solidFill>
                <a:cs typeface="Source Sans Pro"/>
              </a:rPr>
              <a:t>.</a:t>
            </a:r>
            <a:endParaRPr lang="en-US" dirty="0">
              <a:cs typeface="Source Sans Pro"/>
            </a:endParaRPr>
          </a:p>
          <a:p>
            <a:pPr marL="342900" indent="-342900">
              <a:lnSpc>
                <a:spcPct val="100000"/>
              </a:lnSpc>
              <a:spcBef>
                <a:spcPts val="20"/>
              </a:spcBef>
              <a:buFont typeface="Arial" panose="020B0604020202020204" pitchFamily="34" charset="0"/>
              <a:buChar char="•"/>
            </a:pPr>
            <a:endParaRPr lang="en-US" sz="2000" dirty="0">
              <a:cs typeface="Times New Roman"/>
            </a:endParaRPr>
          </a:p>
          <a:p>
            <a:pPr marL="298450" marR="79375" indent="-285750">
              <a:lnSpc>
                <a:spcPct val="100000"/>
              </a:lnSpc>
              <a:buFont typeface="Arial" panose="020B0604020202020204" pitchFamily="34" charset="0"/>
              <a:buChar char="•"/>
            </a:pPr>
            <a:r>
              <a:rPr lang="en-US" i="1" dirty="0">
                <a:solidFill>
                  <a:srgbClr val="221F1F"/>
                </a:solidFill>
                <a:cs typeface="Source Sans Pro Light"/>
              </a:rPr>
              <a:t>Divide the class </a:t>
            </a:r>
            <a:r>
              <a:rPr lang="en-US" i="1" spc="-5" dirty="0">
                <a:solidFill>
                  <a:srgbClr val="221F1F"/>
                </a:solidFill>
                <a:cs typeface="Source Sans Pro Light"/>
              </a:rPr>
              <a:t>into three groups </a:t>
            </a:r>
            <a:r>
              <a:rPr lang="en-US" i="1" dirty="0">
                <a:solidFill>
                  <a:srgbClr val="221F1F"/>
                </a:solidFill>
                <a:cs typeface="Source Sans Pro Light"/>
              </a:rPr>
              <a:t>and assign one model </a:t>
            </a:r>
            <a:r>
              <a:rPr lang="en-US" i="1" spc="-10" dirty="0">
                <a:solidFill>
                  <a:srgbClr val="221F1F"/>
                </a:solidFill>
                <a:cs typeface="Source Sans Pro Light"/>
              </a:rPr>
              <a:t>to </a:t>
            </a:r>
            <a:r>
              <a:rPr lang="en-US" i="1" dirty="0">
                <a:solidFill>
                  <a:srgbClr val="221F1F"/>
                </a:solidFill>
                <a:cs typeface="Source Sans Pro Light"/>
              </a:rPr>
              <a:t>each </a:t>
            </a:r>
            <a:r>
              <a:rPr lang="en-US" i="1" spc="-5" dirty="0">
                <a:solidFill>
                  <a:srgbClr val="221F1F"/>
                </a:solidFill>
                <a:cs typeface="Source Sans Pro Light"/>
              </a:rPr>
              <a:t>group </a:t>
            </a:r>
            <a:r>
              <a:rPr lang="en-US" i="1" spc="-10" dirty="0">
                <a:solidFill>
                  <a:srgbClr val="221F1F"/>
                </a:solidFill>
                <a:cs typeface="Source Sans Pro Light"/>
              </a:rPr>
              <a:t>to study. </a:t>
            </a:r>
            <a:r>
              <a:rPr lang="en-US" i="1" spc="-5" dirty="0">
                <a:solidFill>
                  <a:srgbClr val="221F1F"/>
                </a:solidFill>
                <a:cs typeface="Source Sans Pro Light"/>
              </a:rPr>
              <a:t>Write  three </a:t>
            </a:r>
            <a:r>
              <a:rPr lang="en-US" i="1" dirty="0">
                <a:solidFill>
                  <a:srgbClr val="221F1F"/>
                </a:solidFill>
                <a:cs typeface="Source Sans Pro Light"/>
              </a:rPr>
              <a:t>main points on the </a:t>
            </a:r>
            <a:r>
              <a:rPr lang="en-US" i="1" spc="-5" dirty="0">
                <a:solidFill>
                  <a:srgbClr val="221F1F"/>
                </a:solidFill>
                <a:cs typeface="Source Sans Pro Light"/>
              </a:rPr>
              <a:t>board (direction </a:t>
            </a:r>
            <a:r>
              <a:rPr lang="en-US" i="1" dirty="0">
                <a:solidFill>
                  <a:srgbClr val="221F1F"/>
                </a:solidFill>
                <a:cs typeface="Source Sans Pro Light"/>
              </a:rPr>
              <a:t>and type of </a:t>
            </a:r>
            <a:r>
              <a:rPr lang="en-US" i="1" spc="-15" dirty="0">
                <a:solidFill>
                  <a:srgbClr val="221F1F"/>
                </a:solidFill>
                <a:cs typeface="Source Sans Pro Light"/>
              </a:rPr>
              <a:t>force, what’s </a:t>
            </a:r>
            <a:r>
              <a:rPr lang="en-US" i="1" dirty="0">
                <a:solidFill>
                  <a:srgbClr val="221F1F"/>
                </a:solidFill>
                <a:cs typeface="Source Sans Pro Light"/>
              </a:rPr>
              <a:t>happening </a:t>
            </a:r>
            <a:r>
              <a:rPr lang="en-US" i="1" spc="-10" dirty="0">
                <a:solidFill>
                  <a:srgbClr val="221F1F"/>
                </a:solidFill>
                <a:cs typeface="Source Sans Pro Light"/>
              </a:rPr>
              <a:t>to </a:t>
            </a:r>
            <a:r>
              <a:rPr lang="en-US" i="1" dirty="0">
                <a:solidFill>
                  <a:srgbClr val="221F1F"/>
                </a:solidFill>
                <a:cs typeface="Source Sans Pro Light"/>
              </a:rPr>
              <a:t>the  crust, and the </a:t>
            </a:r>
            <a:r>
              <a:rPr lang="en-US" i="1" spc="-5" dirty="0">
                <a:solidFill>
                  <a:srgbClr val="221F1F"/>
                </a:solidFill>
                <a:cs typeface="Source Sans Pro Light"/>
              </a:rPr>
              <a:t>results </a:t>
            </a:r>
            <a:r>
              <a:rPr lang="en-US" i="1" dirty="0">
                <a:solidFill>
                  <a:srgbClr val="221F1F"/>
                </a:solidFill>
                <a:cs typeface="Source Sans Pro Light"/>
              </a:rPr>
              <a:t>of the activity) </a:t>
            </a:r>
            <a:r>
              <a:rPr lang="en-US" i="1" spc="-10" dirty="0">
                <a:solidFill>
                  <a:srgbClr val="221F1F"/>
                </a:solidFill>
                <a:cs typeface="Source Sans Pro Light"/>
              </a:rPr>
              <a:t>to </a:t>
            </a:r>
            <a:r>
              <a:rPr lang="en-US" i="1" dirty="0">
                <a:solidFill>
                  <a:srgbClr val="221F1F"/>
                </a:solidFill>
                <a:cs typeface="Source Sans Pro Light"/>
              </a:rPr>
              <a:t>guide their thinking. </a:t>
            </a:r>
            <a:r>
              <a:rPr lang="en-US" i="1" spc="-20" dirty="0">
                <a:solidFill>
                  <a:srgbClr val="221F1F"/>
                </a:solidFill>
                <a:cs typeface="Source Sans Pro Light"/>
              </a:rPr>
              <a:t>Let </a:t>
            </a:r>
            <a:r>
              <a:rPr lang="en-US" i="1" dirty="0">
                <a:solidFill>
                  <a:srgbClr val="221F1F"/>
                </a:solidFill>
                <a:cs typeface="Source Sans Pro Light"/>
              </a:rPr>
              <a:t>the </a:t>
            </a:r>
            <a:r>
              <a:rPr lang="en-US" i="1" spc="-5" dirty="0">
                <a:solidFill>
                  <a:srgbClr val="221F1F"/>
                </a:solidFill>
                <a:cs typeface="Source Sans Pro Light"/>
              </a:rPr>
              <a:t>students </a:t>
            </a:r>
            <a:r>
              <a:rPr lang="en-US" i="1" dirty="0">
                <a:solidFill>
                  <a:srgbClr val="221F1F"/>
                </a:solidFill>
                <a:cs typeface="Source Sans Pro Light"/>
              </a:rPr>
              <a:t>observe the  models, use the </a:t>
            </a:r>
            <a:r>
              <a:rPr lang="en-US" i="1" spc="-10" dirty="0">
                <a:solidFill>
                  <a:srgbClr val="221F1F"/>
                </a:solidFill>
                <a:cs typeface="Source Sans Pro Light"/>
              </a:rPr>
              <a:t>Internet </a:t>
            </a:r>
            <a:r>
              <a:rPr lang="en-US" i="1" dirty="0">
                <a:solidFill>
                  <a:srgbClr val="221F1F"/>
                </a:solidFill>
                <a:cs typeface="Source Sans Pro Light"/>
              </a:rPr>
              <a:t>and the </a:t>
            </a:r>
            <a:r>
              <a:rPr lang="en-US" i="1" spc="-5" dirty="0">
                <a:solidFill>
                  <a:srgbClr val="221F1F"/>
                </a:solidFill>
                <a:cs typeface="Source Sans Pro Light"/>
              </a:rPr>
              <a:t>texts </a:t>
            </a:r>
            <a:r>
              <a:rPr lang="en-US" i="1" dirty="0">
                <a:solidFill>
                  <a:srgbClr val="221F1F"/>
                </a:solidFill>
                <a:cs typeface="Source Sans Pro Light"/>
              </a:rPr>
              <a:t>in the </a:t>
            </a:r>
            <a:r>
              <a:rPr lang="en-US" i="1" spc="-5" dirty="0">
                <a:solidFill>
                  <a:srgbClr val="221F1F"/>
                </a:solidFill>
                <a:cs typeface="Source Sans Pro"/>
              </a:rPr>
              <a:t>Introduction </a:t>
            </a:r>
            <a:r>
              <a:rPr lang="en-US" i="1" dirty="0">
                <a:solidFill>
                  <a:srgbClr val="221F1F"/>
                </a:solidFill>
                <a:cs typeface="Source Sans Pro Light"/>
              </a:rPr>
              <a:t>section, and </a:t>
            </a:r>
            <a:r>
              <a:rPr lang="en-US" i="1" spc="-5" dirty="0">
                <a:solidFill>
                  <a:srgbClr val="221F1F"/>
                </a:solidFill>
                <a:cs typeface="Source Sans Pro Light"/>
              </a:rPr>
              <a:t>make Notes  directly </a:t>
            </a:r>
            <a:r>
              <a:rPr lang="en-US" i="1" dirty="0">
                <a:solidFill>
                  <a:srgbClr val="221F1F"/>
                </a:solidFill>
                <a:cs typeface="Source Sans Pro Light"/>
              </a:rPr>
              <a:t>in the </a:t>
            </a:r>
            <a:r>
              <a:rPr lang="en-US" i="1" spc="-5" dirty="0">
                <a:solidFill>
                  <a:srgbClr val="221F1F"/>
                </a:solidFill>
                <a:cs typeface="Source Sans Pro Light"/>
              </a:rPr>
              <a:t>app.</a:t>
            </a:r>
            <a:endParaRPr lang="en-US" dirty="0">
              <a:cs typeface="Source Sans Pro Light"/>
            </a:endParaRPr>
          </a:p>
          <a:p>
            <a:pPr marL="342900" indent="-342900">
              <a:lnSpc>
                <a:spcPct val="100000"/>
              </a:lnSpc>
              <a:spcBef>
                <a:spcPts val="25"/>
              </a:spcBef>
              <a:buFont typeface="Arial" panose="020B0604020202020204" pitchFamily="34" charset="0"/>
              <a:buChar char="•"/>
            </a:pPr>
            <a:endParaRPr lang="en-US" sz="2000" dirty="0">
              <a:cs typeface="Times New Roman"/>
            </a:endParaRPr>
          </a:p>
          <a:p>
            <a:pPr marL="298450" marR="5080" indent="-285750">
              <a:lnSpc>
                <a:spcPct val="100000"/>
              </a:lnSpc>
              <a:buFont typeface="Arial" panose="020B0604020202020204" pitchFamily="34" charset="0"/>
              <a:buChar char="•"/>
            </a:pPr>
            <a:r>
              <a:rPr lang="en-US" i="1" spc="-25" dirty="0">
                <a:solidFill>
                  <a:srgbClr val="221F1F"/>
                </a:solidFill>
                <a:cs typeface="Source Sans Pro Light"/>
              </a:rPr>
              <a:t>After </a:t>
            </a:r>
            <a:r>
              <a:rPr lang="en-US" i="1" spc="-10" dirty="0">
                <a:solidFill>
                  <a:srgbClr val="221F1F"/>
                </a:solidFill>
                <a:cs typeface="Source Sans Pro Light"/>
              </a:rPr>
              <a:t>approx. </a:t>
            </a:r>
            <a:r>
              <a:rPr lang="en-US" i="1" dirty="0">
                <a:solidFill>
                  <a:srgbClr val="221F1F"/>
                </a:solidFill>
                <a:cs typeface="Source Sans Pro Light"/>
              </a:rPr>
              <a:t>10 </a:t>
            </a:r>
            <a:r>
              <a:rPr lang="en-US" i="1" spc="-5" dirty="0">
                <a:solidFill>
                  <a:srgbClr val="221F1F"/>
                </a:solidFill>
                <a:cs typeface="Source Sans Pro Light"/>
              </a:rPr>
              <a:t>minutes, </a:t>
            </a:r>
            <a:r>
              <a:rPr lang="en-US" i="1" spc="-10" dirty="0">
                <a:solidFill>
                  <a:srgbClr val="221F1F"/>
                </a:solidFill>
                <a:cs typeface="Source Sans Pro Light"/>
              </a:rPr>
              <a:t>let </a:t>
            </a:r>
            <a:r>
              <a:rPr lang="en-US" i="1" dirty="0">
                <a:solidFill>
                  <a:srgbClr val="221F1F"/>
                </a:solidFill>
                <a:cs typeface="Source Sans Pro Light"/>
              </a:rPr>
              <a:t>the </a:t>
            </a:r>
            <a:r>
              <a:rPr lang="en-US" i="1" spc="-5" dirty="0">
                <a:solidFill>
                  <a:srgbClr val="221F1F"/>
                </a:solidFill>
                <a:cs typeface="Source Sans Pro Light"/>
              </a:rPr>
              <a:t>students present </a:t>
            </a:r>
            <a:r>
              <a:rPr lang="en-US" i="1" dirty="0">
                <a:solidFill>
                  <a:srgbClr val="221F1F"/>
                </a:solidFill>
                <a:cs typeface="Source Sans Pro Light"/>
              </a:rPr>
              <a:t>their findings in </a:t>
            </a:r>
            <a:r>
              <a:rPr lang="en-US" i="1" spc="-5" dirty="0">
                <a:solidFill>
                  <a:srgbClr val="221F1F"/>
                </a:solidFill>
                <a:cs typeface="Source Sans Pro Light"/>
              </a:rPr>
              <a:t>groups </a:t>
            </a:r>
            <a:r>
              <a:rPr lang="en-US" i="1" dirty="0">
                <a:solidFill>
                  <a:srgbClr val="221F1F"/>
                </a:solidFill>
                <a:cs typeface="Source Sans Pro Light"/>
              </a:rPr>
              <a:t>and explain the  </a:t>
            </a:r>
            <a:r>
              <a:rPr lang="en-US" i="1" spc="-10" dirty="0">
                <a:solidFill>
                  <a:srgbClr val="221F1F"/>
                </a:solidFill>
                <a:cs typeface="Source Sans Pro Light"/>
              </a:rPr>
              <a:t>differences </a:t>
            </a:r>
            <a:r>
              <a:rPr lang="en-US" i="1" dirty="0">
                <a:solidFill>
                  <a:srgbClr val="221F1F"/>
                </a:solidFill>
                <a:cs typeface="Source Sans Pro Light"/>
              </a:rPr>
              <a:t>in </a:t>
            </a:r>
            <a:r>
              <a:rPr lang="en-US" i="1" spc="-15" dirty="0">
                <a:solidFill>
                  <a:srgbClr val="221F1F"/>
                </a:solidFill>
                <a:cs typeface="Source Sans Pro Light"/>
              </a:rPr>
              <a:t>forces </a:t>
            </a:r>
            <a:r>
              <a:rPr lang="en-US" i="1" dirty="0">
                <a:solidFill>
                  <a:srgbClr val="221F1F"/>
                </a:solidFill>
                <a:cs typeface="Source Sans Pro Light"/>
              </a:rPr>
              <a:t>and </a:t>
            </a:r>
            <a:r>
              <a:rPr lang="en-US" i="1" spc="-5" dirty="0">
                <a:solidFill>
                  <a:srgbClr val="221F1F"/>
                </a:solidFill>
                <a:cs typeface="Source Sans Pro Light"/>
              </a:rPr>
              <a:t>results </a:t>
            </a:r>
            <a:r>
              <a:rPr lang="en-US" i="1" dirty="0">
                <a:solidFill>
                  <a:srgbClr val="221F1F"/>
                </a:solidFill>
                <a:cs typeface="Source Sans Pro Light"/>
              </a:rPr>
              <a:t>in each type of the</a:t>
            </a:r>
            <a:r>
              <a:rPr lang="en-US" i="1" spc="25" dirty="0">
                <a:solidFill>
                  <a:srgbClr val="221F1F"/>
                </a:solidFill>
                <a:cs typeface="Source Sans Pro Light"/>
              </a:rPr>
              <a:t> </a:t>
            </a:r>
            <a:r>
              <a:rPr lang="en-US" i="1" dirty="0">
                <a:solidFill>
                  <a:srgbClr val="221F1F"/>
                </a:solidFill>
                <a:cs typeface="Source Sans Pro Light"/>
              </a:rPr>
              <a:t>boundary:</a:t>
            </a:r>
            <a:endParaRPr lang="en-US" dirty="0">
              <a:cs typeface="Source Sans Pro Light"/>
            </a:endParaRPr>
          </a:p>
          <a:p>
            <a:pPr marL="12700" marR="5080" algn="just">
              <a:lnSpc>
                <a:spcPct val="100000"/>
              </a:lnSpc>
              <a:spcBef>
                <a:spcPts val="100"/>
              </a:spcBef>
            </a:pPr>
            <a:endParaRPr lang="en-US" spc="-5" dirty="0">
              <a:solidFill>
                <a:srgbClr val="221F1F"/>
              </a:solidFill>
            </a:endParaRPr>
          </a:p>
        </p:txBody>
      </p:sp>
      <p:pic>
        <p:nvPicPr>
          <p:cNvPr id="13" name="Picture 12">
            <a:extLst>
              <a:ext uri="{FF2B5EF4-FFF2-40B4-BE49-F238E27FC236}">
                <a16:creationId xmlns:a16="http://schemas.microsoft.com/office/drawing/2014/main" id="{1E93EA80-82BD-43DF-ABAF-ACB65D6A31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p:spTree>
    <p:extLst>
      <p:ext uri="{BB962C8B-B14F-4D97-AF65-F5344CB8AC3E}">
        <p14:creationId xmlns:p14="http://schemas.microsoft.com/office/powerpoint/2010/main" val="2396656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F793D7D-EF0B-47ED-9FFD-39F05195E5C3}"/>
              </a:ext>
            </a:extLst>
          </p:cNvPr>
          <p:cNvGrpSpPr/>
          <p:nvPr/>
        </p:nvGrpSpPr>
        <p:grpSpPr>
          <a:xfrm>
            <a:off x="13696156" y="7212538"/>
            <a:ext cx="4011295" cy="1922264"/>
            <a:chOff x="10419556" y="2679700"/>
            <a:chExt cx="4011295" cy="1922264"/>
          </a:xfrm>
        </p:grpSpPr>
        <p:sp>
          <p:nvSpPr>
            <p:cNvPr id="4" name="object 9">
              <a:extLst>
                <a:ext uri="{FF2B5EF4-FFF2-40B4-BE49-F238E27FC236}">
                  <a16:creationId xmlns:a16="http://schemas.microsoft.com/office/drawing/2014/main" id="{3702397C-AA07-4AF0-A609-A4DD4578DF80}"/>
                </a:ext>
              </a:extLst>
            </p:cNvPr>
            <p:cNvSpPr txBox="1"/>
            <p:nvPr/>
          </p:nvSpPr>
          <p:spPr>
            <a:xfrm>
              <a:off x="10419556" y="2679700"/>
              <a:ext cx="4011295" cy="863441"/>
            </a:xfrm>
            <a:prstGeom prst="rect">
              <a:avLst/>
            </a:prstGeom>
          </p:spPr>
          <p:txBody>
            <a:bodyPr vert="horz" wrap="square" lIns="0" tIns="28575" rIns="0" bIns="0" rtlCol="0">
              <a:spAutoFit/>
            </a:bodyPr>
            <a:lstStyle/>
            <a:p>
              <a:pPr>
                <a:lnSpc>
                  <a:spcPct val="100000"/>
                </a:lnSpc>
                <a:spcBef>
                  <a:spcPts val="225"/>
                </a:spcBef>
              </a:pPr>
              <a:r>
                <a:rPr sz="1750" spc="-5" dirty="0">
                  <a:cs typeface="Source Sans Pro"/>
                </a:rPr>
                <a:t>Direction and </a:t>
              </a:r>
              <a:r>
                <a:rPr sz="1750" dirty="0">
                  <a:cs typeface="Source Sans Pro"/>
                </a:rPr>
                <a:t>type of</a:t>
              </a:r>
              <a:r>
                <a:rPr sz="1750" spc="-20" dirty="0">
                  <a:cs typeface="Source Sans Pro"/>
                </a:rPr>
                <a:t> </a:t>
              </a:r>
              <a:r>
                <a:rPr sz="1750" spc="-10" dirty="0">
                  <a:cs typeface="Source Sans Pro"/>
                </a:rPr>
                <a:t>force:</a:t>
              </a:r>
              <a:endParaRPr sz="1750" dirty="0">
                <a:cs typeface="Source Sans Pro"/>
              </a:endParaRPr>
            </a:p>
            <a:p>
              <a:pPr marL="742315" indent="-403860">
                <a:lnSpc>
                  <a:spcPct val="100000"/>
                </a:lnSpc>
                <a:spcBef>
                  <a:spcPts val="125"/>
                </a:spcBef>
                <a:buChar char="-"/>
                <a:tabLst>
                  <a:tab pos="742315" algn="l"/>
                  <a:tab pos="742950" algn="l"/>
                </a:tabLst>
              </a:pPr>
              <a:r>
                <a:rPr sz="2630" b="0" spc="-22" baseline="1587" dirty="0">
                  <a:cs typeface="Source Sans Pro Light"/>
                </a:rPr>
                <a:t>Lateral </a:t>
              </a:r>
              <a:r>
                <a:rPr sz="2630" b="0" spc="-7" baseline="1587" dirty="0">
                  <a:cs typeface="Source Sans Pro Light"/>
                </a:rPr>
                <a:t>(horizontal, vertical, </a:t>
              </a:r>
              <a:r>
                <a:rPr sz="2630" b="0" spc="-30" baseline="1587" dirty="0">
                  <a:cs typeface="Source Sans Pro Light"/>
                </a:rPr>
                <a:t>at</a:t>
              </a:r>
              <a:r>
                <a:rPr sz="2630" b="0" spc="22" baseline="1587" dirty="0">
                  <a:cs typeface="Source Sans Pro Light"/>
                </a:rPr>
                <a:t> </a:t>
              </a:r>
              <a:r>
                <a:rPr sz="2630" b="0" spc="-7" baseline="1587" dirty="0">
                  <a:cs typeface="Source Sans Pro Light"/>
                </a:rPr>
                <a:t>angle)</a:t>
              </a:r>
              <a:endParaRPr sz="2630" baseline="1587" dirty="0">
                <a:cs typeface="Source Sans Pro Light"/>
              </a:endParaRPr>
            </a:p>
            <a:p>
              <a:pPr marL="742315" indent="-403860">
                <a:lnSpc>
                  <a:spcPct val="100000"/>
                </a:lnSpc>
                <a:spcBef>
                  <a:spcPts val="95"/>
                </a:spcBef>
                <a:buChar char="-"/>
                <a:tabLst>
                  <a:tab pos="742315" algn="l"/>
                  <a:tab pos="742950" algn="l"/>
                </a:tabLst>
              </a:pPr>
              <a:r>
                <a:rPr sz="2630" b="0" spc="-7" baseline="1587" dirty="0">
                  <a:cs typeface="Source Sans Pro Light"/>
                </a:rPr>
                <a:t>Shearing </a:t>
              </a:r>
              <a:r>
                <a:rPr sz="2630" b="0" spc="-22" baseline="1587" dirty="0">
                  <a:cs typeface="Source Sans Pro Light"/>
                </a:rPr>
                <a:t>force</a:t>
              </a:r>
              <a:endParaRPr sz="2630" baseline="1587" dirty="0">
                <a:cs typeface="Source Sans Pro Light"/>
              </a:endParaRPr>
            </a:p>
          </p:txBody>
        </p:sp>
        <p:sp>
          <p:nvSpPr>
            <p:cNvPr id="5" name="object 10">
              <a:extLst>
                <a:ext uri="{FF2B5EF4-FFF2-40B4-BE49-F238E27FC236}">
                  <a16:creationId xmlns:a16="http://schemas.microsoft.com/office/drawing/2014/main" id="{D4998675-0DEC-4784-9814-B50D4F44C098}"/>
                </a:ext>
              </a:extLst>
            </p:cNvPr>
            <p:cNvSpPr txBox="1"/>
            <p:nvPr/>
          </p:nvSpPr>
          <p:spPr>
            <a:xfrm>
              <a:off x="10423660" y="3530704"/>
              <a:ext cx="3577295" cy="282770"/>
            </a:xfrm>
            <a:prstGeom prst="rect">
              <a:avLst/>
            </a:prstGeom>
          </p:spPr>
          <p:txBody>
            <a:bodyPr vert="horz" wrap="square" lIns="0" tIns="13335" rIns="0" bIns="0" rtlCol="0">
              <a:spAutoFit/>
            </a:bodyPr>
            <a:lstStyle/>
            <a:p>
              <a:pPr>
                <a:lnSpc>
                  <a:spcPct val="100000"/>
                </a:lnSpc>
                <a:spcBef>
                  <a:spcPts val="105"/>
                </a:spcBef>
              </a:pPr>
              <a:r>
                <a:rPr sz="1750" spc="-5" dirty="0">
                  <a:cs typeface="Source Sans Pro"/>
                </a:rPr>
                <a:t>Crust </a:t>
              </a:r>
              <a:r>
                <a:rPr sz="1750" dirty="0">
                  <a:cs typeface="Source Sans Pro"/>
                </a:rPr>
                <a:t>is: </a:t>
              </a:r>
              <a:r>
                <a:rPr sz="1750" b="0" spc="-15" dirty="0">
                  <a:cs typeface="Source Sans Pro Light"/>
                </a:rPr>
                <a:t>created </a:t>
              </a:r>
              <a:r>
                <a:rPr sz="1750" b="0" dirty="0">
                  <a:cs typeface="Source Sans Pro Light"/>
                </a:rPr>
                <a:t>x </a:t>
              </a:r>
              <a:r>
                <a:rPr sz="1750" b="0" spc="-5" dirty="0">
                  <a:cs typeface="Source Sans Pro Light"/>
                </a:rPr>
                <a:t>destroyed </a:t>
              </a:r>
              <a:r>
                <a:rPr sz="1750" b="0" dirty="0">
                  <a:cs typeface="Source Sans Pro Light"/>
                </a:rPr>
                <a:t>x</a:t>
              </a:r>
              <a:r>
                <a:rPr sz="1750" b="0" spc="-35" dirty="0">
                  <a:cs typeface="Source Sans Pro Light"/>
                </a:rPr>
                <a:t> </a:t>
              </a:r>
              <a:r>
                <a:rPr sz="1750" b="0" dirty="0">
                  <a:cs typeface="Source Sans Pro Light"/>
                </a:rPr>
                <a:t>either</a:t>
              </a:r>
              <a:endParaRPr sz="1750" dirty="0">
                <a:cs typeface="Source Sans Pro Light"/>
              </a:endParaRPr>
            </a:p>
          </p:txBody>
        </p:sp>
        <p:sp>
          <p:nvSpPr>
            <p:cNvPr id="6" name="object 11">
              <a:extLst>
                <a:ext uri="{FF2B5EF4-FFF2-40B4-BE49-F238E27FC236}">
                  <a16:creationId xmlns:a16="http://schemas.microsoft.com/office/drawing/2014/main" id="{853DA6BC-3AC2-481B-9E11-9DF63318BDE2}"/>
                </a:ext>
              </a:extLst>
            </p:cNvPr>
            <p:cNvSpPr txBox="1"/>
            <p:nvPr/>
          </p:nvSpPr>
          <p:spPr>
            <a:xfrm>
              <a:off x="10428015" y="4051300"/>
              <a:ext cx="3348794" cy="550664"/>
            </a:xfrm>
            <a:prstGeom prst="rect">
              <a:avLst/>
            </a:prstGeom>
          </p:spPr>
          <p:txBody>
            <a:bodyPr vert="horz" wrap="square" lIns="0" tIns="1270" rIns="0" bIns="0" rtlCol="0">
              <a:spAutoFit/>
            </a:bodyPr>
            <a:lstStyle/>
            <a:p>
              <a:pPr marR="5080" algn="just">
                <a:lnSpc>
                  <a:spcPct val="104400"/>
                </a:lnSpc>
                <a:spcBef>
                  <a:spcPts val="10"/>
                </a:spcBef>
              </a:pPr>
              <a:r>
                <a:rPr lang="cs-CZ" sz="1750" b="0" spc="-5" dirty="0" err="1">
                  <a:cs typeface="Source Sans Pro Light"/>
                </a:rPr>
                <a:t>Result</a:t>
              </a:r>
              <a:r>
                <a:rPr lang="cs-CZ" sz="1750" b="0" spc="-5" dirty="0">
                  <a:cs typeface="Source Sans Pro Light"/>
                </a:rPr>
                <a:t>: </a:t>
              </a:r>
              <a:r>
                <a:rPr sz="1750" b="0" spc="-5" dirty="0">
                  <a:cs typeface="Source Sans Pro Light"/>
                </a:rPr>
                <a:t>Graben </a:t>
              </a:r>
              <a:r>
                <a:rPr sz="1750" b="0" dirty="0">
                  <a:cs typeface="Source Sans Pro Light"/>
                </a:rPr>
                <a:t>or</a:t>
              </a:r>
              <a:r>
                <a:rPr sz="1750" b="0" spc="-65" dirty="0">
                  <a:cs typeface="Source Sans Pro Light"/>
                </a:rPr>
                <a:t> </a:t>
              </a:r>
              <a:r>
                <a:rPr sz="1750" b="0" spc="-10" dirty="0">
                  <a:cs typeface="Source Sans Pro Light"/>
                </a:rPr>
                <a:t>horst  </a:t>
              </a:r>
              <a:r>
                <a:rPr sz="1750" b="0" spc="-5" dirty="0">
                  <a:cs typeface="Source Sans Pro Light"/>
                </a:rPr>
                <a:t>Strike-slip </a:t>
              </a:r>
              <a:r>
                <a:rPr sz="1750" b="0" spc="-10" dirty="0">
                  <a:cs typeface="Source Sans Pro Light"/>
                </a:rPr>
                <a:t>fault  </a:t>
              </a:r>
              <a:r>
                <a:rPr sz="1750" b="0" dirty="0">
                  <a:cs typeface="Source Sans Pro Light"/>
                </a:rPr>
                <a:t>Earthquake</a:t>
              </a:r>
              <a:endParaRPr sz="1750" dirty="0">
                <a:cs typeface="Source Sans Pro Light"/>
              </a:endParaRPr>
            </a:p>
          </p:txBody>
        </p:sp>
      </p:grpSp>
      <p:sp>
        <p:nvSpPr>
          <p:cNvPr id="12" name="object 14">
            <a:extLst>
              <a:ext uri="{FF2B5EF4-FFF2-40B4-BE49-F238E27FC236}">
                <a16:creationId xmlns:a16="http://schemas.microsoft.com/office/drawing/2014/main" id="{EAB6FCD9-8594-42E4-AF0D-FAE4D798B729}"/>
              </a:ext>
            </a:extLst>
          </p:cNvPr>
          <p:cNvSpPr txBox="1"/>
          <p:nvPr/>
        </p:nvSpPr>
        <p:spPr>
          <a:xfrm>
            <a:off x="1504156" y="7060138"/>
            <a:ext cx="3961765" cy="2401362"/>
          </a:xfrm>
          <a:prstGeom prst="rect">
            <a:avLst/>
          </a:prstGeom>
        </p:spPr>
        <p:txBody>
          <a:bodyPr vert="horz" wrap="square" lIns="0" tIns="33019" rIns="0" bIns="0" rtlCol="0">
            <a:spAutoFit/>
          </a:bodyPr>
          <a:lstStyle/>
          <a:p>
            <a:pPr>
              <a:lnSpc>
                <a:spcPct val="100000"/>
              </a:lnSpc>
              <a:spcBef>
                <a:spcPts val="259"/>
              </a:spcBef>
            </a:pPr>
            <a:r>
              <a:rPr spc="10" dirty="0">
                <a:cs typeface="Source Sans Pro"/>
              </a:rPr>
              <a:t>Direction and </a:t>
            </a:r>
            <a:r>
              <a:rPr spc="15" dirty="0">
                <a:cs typeface="Source Sans Pro"/>
              </a:rPr>
              <a:t>type of</a:t>
            </a:r>
            <a:r>
              <a:rPr spc="-45" dirty="0">
                <a:cs typeface="Source Sans Pro"/>
              </a:rPr>
              <a:t> </a:t>
            </a:r>
            <a:r>
              <a:rPr dirty="0">
                <a:cs typeface="Source Sans Pro"/>
              </a:rPr>
              <a:t>force:</a:t>
            </a:r>
          </a:p>
          <a:p>
            <a:pPr marL="718185" indent="-373380">
              <a:lnSpc>
                <a:spcPct val="100000"/>
              </a:lnSpc>
              <a:spcBef>
                <a:spcPts val="165"/>
              </a:spcBef>
              <a:buChar char="-"/>
              <a:tabLst>
                <a:tab pos="718185" algn="l"/>
                <a:tab pos="718820" algn="l"/>
              </a:tabLst>
            </a:pPr>
            <a:r>
              <a:rPr sz="2800" b="0" spc="15" baseline="1587" dirty="0">
                <a:cs typeface="Source Sans Pro Light"/>
              </a:rPr>
              <a:t>Inwards</a:t>
            </a:r>
            <a:r>
              <a:rPr sz="2800" b="0" baseline="1587" dirty="0">
                <a:cs typeface="Source Sans Pro Light"/>
              </a:rPr>
              <a:t> </a:t>
            </a:r>
            <a:r>
              <a:rPr sz="2800" b="0" spc="7" baseline="1587" dirty="0">
                <a:cs typeface="Source Sans Pro Light"/>
              </a:rPr>
              <a:t>(converge)</a:t>
            </a:r>
            <a:endParaRPr sz="2800" baseline="1587" dirty="0">
              <a:cs typeface="Source Sans Pro Light"/>
            </a:endParaRPr>
          </a:p>
          <a:p>
            <a:pPr marL="718185" indent="-373380">
              <a:lnSpc>
                <a:spcPct val="100000"/>
              </a:lnSpc>
              <a:spcBef>
                <a:spcPts val="135"/>
              </a:spcBef>
              <a:buChar char="-"/>
              <a:tabLst>
                <a:tab pos="718185" algn="l"/>
                <a:tab pos="718820" algn="l"/>
              </a:tabLst>
            </a:pPr>
            <a:r>
              <a:rPr sz="2800" b="0" spc="22" baseline="1587" dirty="0">
                <a:cs typeface="Source Sans Pro Light"/>
              </a:rPr>
              <a:t>Compressing</a:t>
            </a:r>
            <a:r>
              <a:rPr sz="2800" b="0" baseline="1587" dirty="0">
                <a:cs typeface="Source Sans Pro Light"/>
              </a:rPr>
              <a:t> force</a:t>
            </a:r>
            <a:endParaRPr sz="2800" baseline="1587" dirty="0">
              <a:cs typeface="Source Sans Pro Light"/>
            </a:endParaRPr>
          </a:p>
          <a:p>
            <a:pPr>
              <a:lnSpc>
                <a:spcPct val="100000"/>
              </a:lnSpc>
              <a:spcBef>
                <a:spcPts val="95"/>
              </a:spcBef>
            </a:pPr>
            <a:r>
              <a:rPr spc="10" dirty="0">
                <a:cs typeface="Source Sans Pro"/>
              </a:rPr>
              <a:t>Crust is: </a:t>
            </a:r>
            <a:r>
              <a:rPr b="0" dirty="0">
                <a:cs typeface="Source Sans Pro Light"/>
              </a:rPr>
              <a:t>created </a:t>
            </a:r>
            <a:r>
              <a:rPr b="0" spc="10" dirty="0">
                <a:cs typeface="Source Sans Pro Light"/>
              </a:rPr>
              <a:t>x </a:t>
            </a:r>
            <a:r>
              <a:rPr b="0" spc="5" dirty="0">
                <a:cs typeface="Source Sans Pro Light"/>
              </a:rPr>
              <a:t>destroyed </a:t>
            </a:r>
            <a:r>
              <a:rPr b="0" spc="10" dirty="0">
                <a:cs typeface="Source Sans Pro Light"/>
              </a:rPr>
              <a:t>x</a:t>
            </a:r>
            <a:r>
              <a:rPr b="0" spc="-20" dirty="0">
                <a:cs typeface="Source Sans Pro Light"/>
              </a:rPr>
              <a:t> </a:t>
            </a:r>
            <a:r>
              <a:rPr b="0" spc="10" dirty="0">
                <a:cs typeface="Source Sans Pro Light"/>
              </a:rPr>
              <a:t>either</a:t>
            </a:r>
            <a:endParaRPr dirty="0">
              <a:cs typeface="Source Sans Pro Light"/>
            </a:endParaRPr>
          </a:p>
          <a:p>
            <a:pPr>
              <a:lnSpc>
                <a:spcPct val="100000"/>
              </a:lnSpc>
              <a:spcBef>
                <a:spcPts val="50"/>
              </a:spcBef>
            </a:pPr>
            <a:endParaRPr sz="2000" dirty="0">
              <a:cs typeface="Times New Roman"/>
            </a:endParaRPr>
          </a:p>
          <a:p>
            <a:pPr marR="5080">
              <a:lnSpc>
                <a:spcPct val="106300"/>
              </a:lnSpc>
            </a:pPr>
            <a:r>
              <a:rPr spc="25" dirty="0">
                <a:cs typeface="Source Sans Pro"/>
              </a:rPr>
              <a:t>Result:</a:t>
            </a:r>
            <a:r>
              <a:rPr lang="cs-CZ" spc="25" dirty="0">
                <a:cs typeface="Source Sans Pro"/>
              </a:rPr>
              <a:t> </a:t>
            </a:r>
            <a:r>
              <a:rPr b="0" spc="25" dirty="0">
                <a:cs typeface="Source Sans Pro Light"/>
              </a:rPr>
              <a:t>one </a:t>
            </a:r>
            <a:r>
              <a:rPr b="0" spc="15" dirty="0">
                <a:cs typeface="Source Sans Pro Light"/>
              </a:rPr>
              <a:t>side </a:t>
            </a:r>
            <a:r>
              <a:rPr b="0" spc="5" dirty="0">
                <a:cs typeface="Source Sans Pro Light"/>
              </a:rPr>
              <a:t>can </a:t>
            </a:r>
            <a:r>
              <a:rPr b="0" spc="15" dirty="0">
                <a:cs typeface="Source Sans Pro Light"/>
              </a:rPr>
              <a:t>be </a:t>
            </a:r>
            <a:r>
              <a:rPr b="0" spc="5" dirty="0">
                <a:cs typeface="Source Sans Pro Light"/>
              </a:rPr>
              <a:t>li </a:t>
            </a:r>
            <a:r>
              <a:rPr b="0" spc="15" dirty="0">
                <a:cs typeface="Source Sans Pro Light"/>
              </a:rPr>
              <a:t>ed </a:t>
            </a:r>
            <a:r>
              <a:rPr b="0" spc="5" dirty="0">
                <a:cs typeface="Source Sans Pro Light"/>
              </a:rPr>
              <a:t>into </a:t>
            </a:r>
            <a:r>
              <a:rPr b="0" spc="10" dirty="0">
                <a:cs typeface="Source Sans Pro Light"/>
              </a:rPr>
              <a:t>mountain  </a:t>
            </a:r>
            <a:r>
              <a:rPr b="0" dirty="0">
                <a:cs typeface="Source Sans Pro Light"/>
              </a:rPr>
              <a:t>ranges </a:t>
            </a:r>
            <a:r>
              <a:rPr b="0" spc="15" dirty="0">
                <a:cs typeface="Source Sans Pro Light"/>
              </a:rPr>
              <a:t>or </a:t>
            </a:r>
            <a:r>
              <a:rPr b="0" spc="10" dirty="0">
                <a:cs typeface="Source Sans Pro Light"/>
              </a:rPr>
              <a:t>volcanoes, </a:t>
            </a:r>
            <a:r>
              <a:rPr b="0" spc="15" dirty="0">
                <a:cs typeface="Source Sans Pro Light"/>
              </a:rPr>
              <a:t>the </a:t>
            </a:r>
            <a:r>
              <a:rPr b="0" spc="10" dirty="0">
                <a:cs typeface="Source Sans Pro Light"/>
              </a:rPr>
              <a:t>other is usually  subducted </a:t>
            </a:r>
            <a:r>
              <a:rPr b="0" spc="5" dirty="0">
                <a:cs typeface="Source Sans Pro Light"/>
              </a:rPr>
              <a:t>(oceanic</a:t>
            </a:r>
            <a:r>
              <a:rPr b="0" spc="-5" dirty="0">
                <a:cs typeface="Source Sans Pro Light"/>
              </a:rPr>
              <a:t> </a:t>
            </a:r>
            <a:r>
              <a:rPr b="0" spc="10" dirty="0">
                <a:cs typeface="Source Sans Pro Light"/>
              </a:rPr>
              <a:t>trenches)</a:t>
            </a:r>
            <a:endParaRPr dirty="0">
              <a:cs typeface="Source Sans Pro Light"/>
            </a:endParaRPr>
          </a:p>
        </p:txBody>
      </p:sp>
      <p:sp>
        <p:nvSpPr>
          <p:cNvPr id="14" name="object 2">
            <a:extLst>
              <a:ext uri="{FF2B5EF4-FFF2-40B4-BE49-F238E27FC236}">
                <a16:creationId xmlns:a16="http://schemas.microsoft.com/office/drawing/2014/main" id="{8B8F18DE-20E0-4FCB-9E0E-B4BEC1D3B9E4}"/>
              </a:ext>
            </a:extLst>
          </p:cNvPr>
          <p:cNvSpPr txBox="1"/>
          <p:nvPr/>
        </p:nvSpPr>
        <p:spPr>
          <a:xfrm>
            <a:off x="7789545" y="7136338"/>
            <a:ext cx="3747135" cy="2295525"/>
          </a:xfrm>
          <a:prstGeom prst="rect">
            <a:avLst/>
          </a:prstGeom>
        </p:spPr>
        <p:txBody>
          <a:bodyPr vert="horz" wrap="square" lIns="0" tIns="32384" rIns="0" bIns="0" rtlCol="0">
            <a:spAutoFit/>
          </a:bodyPr>
          <a:lstStyle/>
          <a:p>
            <a:pPr marL="12700">
              <a:lnSpc>
                <a:spcPct val="100000"/>
              </a:lnSpc>
              <a:spcBef>
                <a:spcPts val="254"/>
              </a:spcBef>
            </a:pPr>
            <a:r>
              <a:rPr sz="1750" spc="10" dirty="0">
                <a:cs typeface="Source Sans Pro"/>
              </a:rPr>
              <a:t>Direction and </a:t>
            </a:r>
            <a:r>
              <a:rPr sz="1750" spc="15" dirty="0">
                <a:cs typeface="Source Sans Pro"/>
              </a:rPr>
              <a:t>type </a:t>
            </a:r>
            <a:r>
              <a:rPr sz="1750" spc="10" dirty="0">
                <a:cs typeface="Source Sans Pro"/>
              </a:rPr>
              <a:t>of</a:t>
            </a:r>
            <a:r>
              <a:rPr sz="1750" spc="-45" dirty="0">
                <a:cs typeface="Source Sans Pro"/>
              </a:rPr>
              <a:t> </a:t>
            </a:r>
            <a:r>
              <a:rPr sz="1750" dirty="0">
                <a:cs typeface="Source Sans Pro"/>
              </a:rPr>
              <a:t>force</a:t>
            </a:r>
            <a:r>
              <a:rPr sz="1750" b="0" dirty="0">
                <a:cs typeface="Source Sans Pro Light"/>
              </a:rPr>
              <a:t>:</a:t>
            </a:r>
            <a:endParaRPr sz="1750" dirty="0">
              <a:cs typeface="Source Sans Pro Light"/>
            </a:endParaRPr>
          </a:p>
          <a:p>
            <a:pPr marL="767715" indent="-410845">
              <a:lnSpc>
                <a:spcPct val="100000"/>
              </a:lnSpc>
              <a:spcBef>
                <a:spcPts val="165"/>
              </a:spcBef>
              <a:buChar char="-"/>
              <a:tabLst>
                <a:tab pos="767715" algn="l"/>
                <a:tab pos="768350" algn="l"/>
              </a:tabLst>
            </a:pPr>
            <a:r>
              <a:rPr sz="2625" b="0" spc="15" baseline="1587" dirty="0">
                <a:cs typeface="Source Sans Pro Light"/>
              </a:rPr>
              <a:t>Outwards</a:t>
            </a:r>
            <a:r>
              <a:rPr sz="2625" b="0" baseline="1587" dirty="0">
                <a:cs typeface="Source Sans Pro Light"/>
              </a:rPr>
              <a:t> </a:t>
            </a:r>
            <a:r>
              <a:rPr sz="2625" b="0" spc="7" baseline="1587" dirty="0">
                <a:cs typeface="Source Sans Pro Light"/>
              </a:rPr>
              <a:t>(diverge)</a:t>
            </a:r>
            <a:endParaRPr sz="2625" baseline="1587" dirty="0">
              <a:cs typeface="Source Sans Pro Light"/>
            </a:endParaRPr>
          </a:p>
          <a:p>
            <a:pPr marL="767715" indent="-410845">
              <a:lnSpc>
                <a:spcPct val="100000"/>
              </a:lnSpc>
              <a:spcBef>
                <a:spcPts val="130"/>
              </a:spcBef>
              <a:buChar char="-"/>
              <a:tabLst>
                <a:tab pos="767715" algn="l"/>
                <a:tab pos="768350" algn="l"/>
              </a:tabLst>
            </a:pPr>
            <a:r>
              <a:rPr sz="2625" b="0" baseline="1587" dirty="0">
                <a:cs typeface="Source Sans Pro Light"/>
              </a:rPr>
              <a:t>Tensional </a:t>
            </a:r>
            <a:r>
              <a:rPr sz="2625" b="0" spc="-7" baseline="1587" dirty="0">
                <a:cs typeface="Source Sans Pro Light"/>
              </a:rPr>
              <a:t>force</a:t>
            </a:r>
            <a:endParaRPr sz="2625" baseline="1587" dirty="0">
              <a:cs typeface="Source Sans Pro Light"/>
            </a:endParaRPr>
          </a:p>
          <a:p>
            <a:pPr marL="12700">
              <a:lnSpc>
                <a:spcPct val="100000"/>
              </a:lnSpc>
              <a:spcBef>
                <a:spcPts val="95"/>
              </a:spcBef>
            </a:pPr>
            <a:r>
              <a:rPr sz="1750" spc="5" dirty="0">
                <a:cs typeface="Source Sans Pro"/>
              </a:rPr>
              <a:t>Crust </a:t>
            </a:r>
            <a:r>
              <a:rPr sz="1750" spc="10" dirty="0">
                <a:cs typeface="Source Sans Pro"/>
              </a:rPr>
              <a:t>is: </a:t>
            </a:r>
            <a:r>
              <a:rPr sz="1750" b="0" dirty="0">
                <a:cs typeface="Source Sans Pro Light"/>
              </a:rPr>
              <a:t>created </a:t>
            </a:r>
            <a:r>
              <a:rPr sz="1750" b="0" spc="10" dirty="0">
                <a:cs typeface="Source Sans Pro Light"/>
              </a:rPr>
              <a:t>x </a:t>
            </a:r>
            <a:r>
              <a:rPr sz="1750" b="0" spc="5" dirty="0">
                <a:cs typeface="Source Sans Pro Light"/>
              </a:rPr>
              <a:t>destroyed </a:t>
            </a:r>
            <a:r>
              <a:rPr sz="1750" b="0" spc="10" dirty="0">
                <a:cs typeface="Source Sans Pro Light"/>
              </a:rPr>
              <a:t>x</a:t>
            </a:r>
            <a:r>
              <a:rPr sz="1750" b="0" spc="-15" dirty="0">
                <a:cs typeface="Source Sans Pro Light"/>
              </a:rPr>
              <a:t> </a:t>
            </a:r>
            <a:r>
              <a:rPr sz="1750" b="0" spc="10" dirty="0">
                <a:cs typeface="Source Sans Pro Light"/>
              </a:rPr>
              <a:t>either</a:t>
            </a:r>
            <a:endParaRPr sz="1750" dirty="0">
              <a:cs typeface="Source Sans Pro Light"/>
            </a:endParaRPr>
          </a:p>
          <a:p>
            <a:pPr>
              <a:lnSpc>
                <a:spcPct val="100000"/>
              </a:lnSpc>
              <a:spcBef>
                <a:spcPts val="45"/>
              </a:spcBef>
            </a:pPr>
            <a:endParaRPr sz="1900" dirty="0">
              <a:cs typeface="Times New Roman"/>
            </a:endParaRPr>
          </a:p>
          <a:p>
            <a:pPr marL="12700" marR="5080">
              <a:lnSpc>
                <a:spcPct val="106200"/>
              </a:lnSpc>
            </a:pPr>
            <a:r>
              <a:rPr sz="1750" spc="20" dirty="0">
                <a:cs typeface="Source Sans Pro"/>
              </a:rPr>
              <a:t>Result:</a:t>
            </a:r>
            <a:r>
              <a:rPr lang="cs-CZ" sz="1750" spc="20" dirty="0">
                <a:cs typeface="Source Sans Pro"/>
              </a:rPr>
              <a:t> </a:t>
            </a:r>
            <a:r>
              <a:rPr sz="1750" b="0" spc="20" dirty="0">
                <a:cs typeface="Source Sans Pro Light"/>
              </a:rPr>
              <a:t>Magma </a:t>
            </a:r>
            <a:r>
              <a:rPr sz="1750" b="0" spc="5" dirty="0">
                <a:cs typeface="Source Sans Pro Light"/>
              </a:rPr>
              <a:t>can </a:t>
            </a:r>
            <a:r>
              <a:rPr sz="1750" b="0" dirty="0">
                <a:cs typeface="Source Sans Pro Light"/>
              </a:rPr>
              <a:t>reach </a:t>
            </a:r>
            <a:r>
              <a:rPr sz="1750" b="0" spc="10" dirty="0">
                <a:cs typeface="Source Sans Pro Light"/>
              </a:rPr>
              <a:t>the </a:t>
            </a:r>
            <a:r>
              <a:rPr sz="1750" b="0" dirty="0">
                <a:cs typeface="Source Sans Pro Light"/>
              </a:rPr>
              <a:t>surface</a:t>
            </a:r>
            <a:br>
              <a:rPr lang="cs-CZ" sz="1750" b="0" dirty="0">
                <a:cs typeface="Source Sans Pro Light"/>
              </a:rPr>
            </a:br>
            <a:r>
              <a:rPr sz="1750" b="0" spc="10" dirty="0">
                <a:cs typeface="Source Sans Pro Light"/>
              </a:rPr>
              <a:t>and  </a:t>
            </a:r>
            <a:r>
              <a:rPr sz="1750" b="0" spc="5" dirty="0">
                <a:cs typeface="Source Sans Pro Light"/>
              </a:rPr>
              <a:t>result </a:t>
            </a:r>
            <a:r>
              <a:rPr sz="1750" b="0" spc="10" dirty="0">
                <a:cs typeface="Source Sans Pro Light"/>
              </a:rPr>
              <a:t>in </a:t>
            </a:r>
            <a:r>
              <a:rPr sz="1750" b="0" spc="5" dirty="0">
                <a:cs typeface="Source Sans Pro Light"/>
              </a:rPr>
              <a:t>for </a:t>
            </a:r>
            <a:r>
              <a:rPr sz="1750" b="0" spc="-5" dirty="0">
                <a:cs typeface="Source Sans Pro Light"/>
              </a:rPr>
              <a:t>instance </a:t>
            </a:r>
            <a:r>
              <a:rPr sz="1750" b="0" spc="5" dirty="0">
                <a:cs typeface="Source Sans Pro Light"/>
              </a:rPr>
              <a:t>seafloor ridge  spreading, earthquakes, </a:t>
            </a:r>
            <a:r>
              <a:rPr sz="1750" b="0" spc="10" dirty="0">
                <a:cs typeface="Source Sans Pro Light"/>
              </a:rPr>
              <a:t>and</a:t>
            </a:r>
            <a:r>
              <a:rPr sz="1750" b="0" spc="5" dirty="0">
                <a:cs typeface="Source Sans Pro Light"/>
              </a:rPr>
              <a:t> </a:t>
            </a:r>
            <a:r>
              <a:rPr sz="1750" b="0" spc="10" dirty="0">
                <a:cs typeface="Source Sans Pro Light"/>
              </a:rPr>
              <a:t>tsunamis.</a:t>
            </a:r>
            <a:endParaRPr sz="1750" dirty="0">
              <a:cs typeface="Source Sans Pro Light"/>
            </a:endParaRPr>
          </a:p>
        </p:txBody>
      </p:sp>
      <p:pic>
        <p:nvPicPr>
          <p:cNvPr id="17" name="Picture 16">
            <a:extLst>
              <a:ext uri="{FF2B5EF4-FFF2-40B4-BE49-F238E27FC236}">
                <a16:creationId xmlns:a16="http://schemas.microsoft.com/office/drawing/2014/main" id="{C84D2154-52FC-43B0-8592-AFFA773C5C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20356" y="9385300"/>
            <a:ext cx="1754378" cy="985837"/>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3E051D1-6F03-487B-8B7A-3894F521035E}"/>
                  </a:ext>
                </a:extLst>
              </p:cNvPr>
              <p:cNvGraphicFramePr>
                <a:graphicFrameLocks noChangeAspect="1"/>
              </p:cNvGraphicFramePr>
              <p:nvPr>
                <p:extLst>
                  <p:ext uri="{D42A27DB-BD31-4B8C-83A1-F6EECF244321}">
                    <p14:modId xmlns:p14="http://schemas.microsoft.com/office/powerpoint/2010/main" val="1612008973"/>
                  </p:ext>
                </p:extLst>
              </p:nvPr>
            </p:nvGraphicFramePr>
            <p:xfrm>
              <a:off x="442706" y="1454246"/>
              <a:ext cx="5785637" cy="3811259"/>
            </p:xfrm>
            <a:graphic>
              <a:graphicData uri="http://schemas.microsoft.com/office/drawing/2017/model3d">
                <am3d:model3d r:embed="rId3">
                  <am3d:spPr>
                    <a:xfrm>
                      <a:off x="0" y="0"/>
                      <a:ext cx="5785637" cy="3811259"/>
                    </a:xfrm>
                    <a:prstGeom prst="rect">
                      <a:avLst/>
                    </a:prstGeom>
                  </am3d:spPr>
                  <am3d:camera>
                    <am3d:pos x="0" y="0" z="61166574"/>
                    <am3d:up dx="0" dy="36000000" dz="0"/>
                    <am3d:lookAt x="0" y="0" z="0"/>
                    <am3d:perspective fov="2700000"/>
                  </am3d:camera>
                  <am3d:trans>
                    <am3d:meterPerModelUnit n="18299" d="1000000"/>
                    <am3d:preTrans dx="-13189435" dy="-1412105" dz="6355420"/>
                    <am3d:scale>
                      <am3d:sx n="1000000" d="1000000"/>
                      <am3d:sy n="1000000" d="1000000"/>
                      <am3d:sz n="1000000" d="1000000"/>
                    </am3d:scale>
                    <am3d:rot ax="1971820" ay="-3804013" az="-1800773"/>
                    <am3d:postTrans dx="0" dy="0" dz="0"/>
                  </am3d:trans>
                  <am3d:raster rName="Office3DRenderer" rVer="16.0.8326">
                    <am3d:blip r:embed="rId4"/>
                  </am3d:raster>
                  <am3d:objViewport viewportSz="6156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3E051D1-6F03-487B-8B7A-3894F521035E}"/>
                  </a:ext>
                </a:extLst>
              </p:cNvPr>
              <p:cNvPicPr>
                <a:picLocks noGrp="1" noRot="1" noChangeAspect="1" noMove="1" noResize="1" noEditPoints="1" noAdjustHandles="1" noChangeArrowheads="1" noChangeShapeType="1" noCrop="1"/>
              </p:cNvPicPr>
              <p:nvPr/>
            </p:nvPicPr>
            <p:blipFill>
              <a:blip r:embed="rId4"/>
              <a:stretch>
                <a:fillRect/>
              </a:stretch>
            </p:blipFill>
            <p:spPr>
              <a:xfrm>
                <a:off x="442706" y="1454246"/>
                <a:ext cx="5785637" cy="38112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5A55604-713C-4041-976F-8E4B21FD40CF}"/>
                  </a:ext>
                </a:extLst>
              </p:cNvPr>
              <p:cNvGraphicFramePr>
                <a:graphicFrameLocks noChangeAspect="1"/>
              </p:cNvGraphicFramePr>
              <p:nvPr>
                <p:extLst>
                  <p:ext uri="{D42A27DB-BD31-4B8C-83A1-F6EECF244321}">
                    <p14:modId xmlns:p14="http://schemas.microsoft.com/office/powerpoint/2010/main" val="2236308071"/>
                  </p:ext>
                </p:extLst>
              </p:nvPr>
            </p:nvGraphicFramePr>
            <p:xfrm>
              <a:off x="6733431" y="622300"/>
              <a:ext cx="5569521" cy="5065888"/>
            </p:xfrm>
            <a:graphic>
              <a:graphicData uri="http://schemas.microsoft.com/office/drawing/2017/model3d">
                <am3d:model3d r:embed="rId5">
                  <am3d:spPr>
                    <a:xfrm>
                      <a:off x="0" y="0"/>
                      <a:ext cx="5569521" cy="5065888"/>
                    </a:xfrm>
                    <a:prstGeom prst="rect">
                      <a:avLst/>
                    </a:prstGeom>
                  </am3d:spPr>
                  <am3d:camera>
                    <am3d:pos x="0" y="0" z="56970939"/>
                    <am3d:up dx="0" dy="36000000" dz="0"/>
                    <am3d:lookAt x="0" y="0" z="0"/>
                    <am3d:perspective fov="2700000"/>
                  </am3d:camera>
                  <am3d:trans>
                    <am3d:meterPerModelUnit n="5430" d="1000000"/>
                    <am3d:preTrans dx="-861822" dy="1364596" dz="-8780208"/>
                    <am3d:scale>
                      <am3d:sx n="1000000" d="1000000"/>
                      <am3d:sy n="1000000" d="1000000"/>
                      <am3d:sz n="1000000" d="1000000"/>
                    </am3d:scale>
                    <am3d:rot ax="1850024" ay="-1616710" az="-908132"/>
                    <am3d:postTrans dx="0" dy="0" dz="0"/>
                  </am3d:trans>
                  <am3d:raster rName="Office3DRenderer" rVer="16.0.8326">
                    <am3d:blip r:embed="rId6"/>
                  </am3d:raster>
                  <am3d:objViewport viewportSz="64230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5A55604-713C-4041-976F-8E4B21FD40CF}"/>
                  </a:ext>
                </a:extLst>
              </p:cNvPr>
              <p:cNvPicPr>
                <a:picLocks noGrp="1" noRot="1" noChangeAspect="1" noMove="1" noResize="1" noEditPoints="1" noAdjustHandles="1" noChangeArrowheads="1" noChangeShapeType="1" noCrop="1"/>
              </p:cNvPicPr>
              <p:nvPr/>
            </p:nvPicPr>
            <p:blipFill>
              <a:blip r:embed="rId6"/>
              <a:stretch>
                <a:fillRect/>
              </a:stretch>
            </p:blipFill>
            <p:spPr>
              <a:xfrm>
                <a:off x="6733431" y="622300"/>
                <a:ext cx="5569521" cy="506588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3973313F-614C-4A59-B028-A9CEC1B11117}"/>
                  </a:ext>
                </a:extLst>
              </p:cNvPr>
              <p:cNvGraphicFramePr>
                <a:graphicFrameLocks noChangeAspect="1"/>
              </p:cNvGraphicFramePr>
              <p:nvPr>
                <p:extLst>
                  <p:ext uri="{D42A27DB-BD31-4B8C-83A1-F6EECF244321}">
                    <p14:modId xmlns:p14="http://schemas.microsoft.com/office/powerpoint/2010/main" val="138937139"/>
                  </p:ext>
                </p:extLst>
              </p:nvPr>
            </p:nvGraphicFramePr>
            <p:xfrm>
              <a:off x="12061612" y="1362396"/>
              <a:ext cx="5751608" cy="4843709"/>
            </p:xfrm>
            <a:graphic>
              <a:graphicData uri="http://schemas.microsoft.com/office/drawing/2017/model3d">
                <am3d:model3d r:embed="rId7">
                  <am3d:spPr>
                    <a:xfrm>
                      <a:off x="0" y="0"/>
                      <a:ext cx="5751608" cy="4843709"/>
                    </a:xfrm>
                    <a:prstGeom prst="rect">
                      <a:avLst/>
                    </a:prstGeom>
                  </am3d:spPr>
                  <am3d:camera>
                    <am3d:pos x="0" y="0" z="53880605"/>
                    <am3d:up dx="0" dy="36000000" dz="0"/>
                    <am3d:lookAt x="0" y="0" z="0"/>
                    <am3d:perspective fov="2700000"/>
                  </am3d:camera>
                  <am3d:trans>
                    <am3d:meterPerModelUnit n="21398" d="1000000"/>
                    <am3d:preTrans dx="2182365" dy="-5827578" dz="46910"/>
                    <am3d:scale>
                      <am3d:sx n="1000000" d="1000000"/>
                      <am3d:sy n="1000000" d="1000000"/>
                      <am3d:sz n="1000000" d="1000000"/>
                    </am3d:scale>
                    <am3d:rot ax="2840354" ay="2047457" az="1879912"/>
                    <am3d:postTrans dx="0" dy="0" dz="0"/>
                  </am3d:trans>
                  <am3d:raster rName="Office3DRenderer" rVer="16.0.8326">
                    <am3d:blip r:embed="rId8"/>
                  </am3d:raster>
                  <am3d:objViewport viewportSz="5962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3973313F-614C-4A59-B028-A9CEC1B11117}"/>
                  </a:ext>
                </a:extLst>
              </p:cNvPr>
              <p:cNvPicPr>
                <a:picLocks noGrp="1" noRot="1" noChangeAspect="1" noMove="1" noResize="1" noEditPoints="1" noAdjustHandles="1" noChangeArrowheads="1" noChangeShapeType="1" noCrop="1"/>
              </p:cNvPicPr>
              <p:nvPr/>
            </p:nvPicPr>
            <p:blipFill>
              <a:blip r:embed="rId8"/>
              <a:stretch>
                <a:fillRect/>
              </a:stretch>
            </p:blipFill>
            <p:spPr>
              <a:xfrm>
                <a:off x="12061612" y="1362396"/>
                <a:ext cx="5751608" cy="4843709"/>
              </a:xfrm>
              <a:prstGeom prst="rect">
                <a:avLst/>
              </a:prstGeom>
            </p:spPr>
          </p:pic>
        </mc:Fallback>
      </mc:AlternateContent>
      <p:sp>
        <p:nvSpPr>
          <p:cNvPr id="13" name="Rectangle 12">
            <a:extLst>
              <a:ext uri="{FF2B5EF4-FFF2-40B4-BE49-F238E27FC236}">
                <a16:creationId xmlns:a16="http://schemas.microsoft.com/office/drawing/2014/main" id="{C7B61592-CBFC-412E-85BF-257B0C4F3C34}"/>
              </a:ext>
            </a:extLst>
          </p:cNvPr>
          <p:cNvSpPr/>
          <p:nvPr/>
        </p:nvSpPr>
        <p:spPr>
          <a:xfrm>
            <a:off x="8041056" y="5836773"/>
            <a:ext cx="2972417" cy="369332"/>
          </a:xfrm>
          <a:prstGeom prst="rect">
            <a:avLst/>
          </a:prstGeom>
        </p:spPr>
        <p:txBody>
          <a:bodyPr wrap="none">
            <a:spAutoFit/>
          </a:bodyPr>
          <a:lstStyle/>
          <a:p>
            <a:r>
              <a:rPr lang="en-US" dirty="0">
                <a:solidFill>
                  <a:srgbClr val="222222"/>
                </a:solidFill>
              </a:rPr>
              <a:t>Click on </a:t>
            </a:r>
            <a:r>
              <a:rPr lang="cs-CZ" dirty="0">
                <a:solidFill>
                  <a:srgbClr val="222222"/>
                </a:solidFill>
              </a:rPr>
              <a:t>any</a:t>
            </a:r>
            <a:r>
              <a:rPr lang="en-US" dirty="0">
                <a:solidFill>
                  <a:srgbClr val="222222"/>
                </a:solidFill>
              </a:rPr>
              <a:t> model to interact</a:t>
            </a:r>
            <a:endParaRPr lang="cs-CZ" dirty="0"/>
          </a:p>
        </p:txBody>
      </p:sp>
    </p:spTree>
    <p:extLst>
      <p:ext uri="{BB962C8B-B14F-4D97-AF65-F5344CB8AC3E}">
        <p14:creationId xmlns:p14="http://schemas.microsoft.com/office/powerpoint/2010/main" val="26228242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te tectonics - by Lifeliqe.pptx" id="{A2B31BB6-E68F-41B1-B473-B9A4C52B319F}" vid="{C499ABE0-E036-427F-829F-E11A58B38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Plate tectonics</Template>
  <TotalTime>10</TotalTime>
  <Words>2461</Words>
  <Application>Microsoft Office PowerPoint</Application>
  <PresentationFormat>Custom</PresentationFormat>
  <Paragraphs>157</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Source Sans Pro</vt:lpstr>
      <vt:lpstr>Source Sans Pro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Kevin McKinney</dc:creator>
  <cp:lastModifiedBy>Kevin McKinney</cp:lastModifiedBy>
  <cp:revision>1</cp:revision>
  <dcterms:created xsi:type="dcterms:W3CDTF">2025-10-07T17:41:06Z</dcterms:created>
  <dcterms:modified xsi:type="dcterms:W3CDTF">2025-10-07T17:51:39Z</dcterms:modified>
</cp:coreProperties>
</file>